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Arial Bold" panose="020B0704020202020204" pitchFamily="34" charset="0"/>
      <p:regular r:id="rId14"/>
      <p:bold r:id="rId15"/>
    </p:embeddedFont>
    <p:embeddedFont>
      <p:font typeface="Arimo" panose="020B0604020202020204" charset="0"/>
      <p:regular r:id="rId16"/>
    </p:embeddedFont>
    <p:embeddedFont>
      <p:font typeface="Avenir"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B9B96F-2D8A-4574-B68A-9DEB0167E112}" v="44" dt="2024-10-15T15:35:50.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5" d="100"/>
          <a:sy n="65" d="100"/>
        </p:scale>
        <p:origin x="82"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ge and Style" userId="74df2ef1e47e23dc" providerId="LiveId" clId="{65B9B96F-2D8A-4574-B68A-9DEB0167E112}"/>
    <pc:docChg chg="custSel modSld modMainMaster">
      <pc:chgData name="Stage and Style" userId="74df2ef1e47e23dc" providerId="LiveId" clId="{65B9B96F-2D8A-4574-B68A-9DEB0167E112}" dt="2024-10-15T15:35:50.922" v="229"/>
      <pc:docMkLst>
        <pc:docMk/>
      </pc:docMkLst>
      <pc:sldChg chg="modTransition">
        <pc:chgData name="Stage and Style" userId="74df2ef1e47e23dc" providerId="LiveId" clId="{65B9B96F-2D8A-4574-B68A-9DEB0167E112}" dt="2024-10-15T15:35:50.922" v="229"/>
        <pc:sldMkLst>
          <pc:docMk/>
          <pc:sldMk cId="0" sldId="256"/>
        </pc:sldMkLst>
      </pc:sldChg>
      <pc:sldChg chg="modSp mod modTransition modAnim">
        <pc:chgData name="Stage and Style" userId="74df2ef1e47e23dc" providerId="LiveId" clId="{65B9B96F-2D8A-4574-B68A-9DEB0167E112}" dt="2024-10-15T15:35:50.922" v="229"/>
        <pc:sldMkLst>
          <pc:docMk/>
          <pc:sldMk cId="0" sldId="257"/>
        </pc:sldMkLst>
        <pc:spChg chg="mod">
          <ac:chgData name="Stage and Style" userId="74df2ef1e47e23dc" providerId="LiveId" clId="{65B9B96F-2D8A-4574-B68A-9DEB0167E112}" dt="2024-10-15T15:35:14.707" v="224" actId="255"/>
          <ac:spMkLst>
            <pc:docMk/>
            <pc:sldMk cId="0" sldId="257"/>
            <ac:spMk id="4" creationId="{00000000-0000-0000-0000-000000000000}"/>
          </ac:spMkLst>
        </pc:spChg>
      </pc:sldChg>
      <pc:sldChg chg="modSp mod modTransition">
        <pc:chgData name="Stage and Style" userId="74df2ef1e47e23dc" providerId="LiveId" clId="{65B9B96F-2D8A-4574-B68A-9DEB0167E112}" dt="2024-10-15T15:35:50.922" v="229"/>
        <pc:sldMkLst>
          <pc:docMk/>
          <pc:sldMk cId="0" sldId="258"/>
        </pc:sldMkLst>
        <pc:spChg chg="mod">
          <ac:chgData name="Stage and Style" userId="74df2ef1e47e23dc" providerId="LiveId" clId="{65B9B96F-2D8A-4574-B68A-9DEB0167E112}" dt="2024-10-15T15:23:52.197" v="5" actId="122"/>
          <ac:spMkLst>
            <pc:docMk/>
            <pc:sldMk cId="0" sldId="258"/>
            <ac:spMk id="3" creationId="{00000000-0000-0000-0000-000000000000}"/>
          </ac:spMkLst>
        </pc:spChg>
        <pc:grpChg chg="mod">
          <ac:chgData name="Stage and Style" userId="74df2ef1e47e23dc" providerId="LiveId" clId="{65B9B96F-2D8A-4574-B68A-9DEB0167E112}" dt="2024-10-15T15:24:02.955" v="6" actId="1076"/>
          <ac:grpSpMkLst>
            <pc:docMk/>
            <pc:sldMk cId="0" sldId="258"/>
            <ac:grpSpMk id="2" creationId="{00000000-0000-0000-0000-000000000000}"/>
          </ac:grpSpMkLst>
        </pc:grpChg>
        <pc:picChg chg="mod">
          <ac:chgData name="Stage and Style" userId="74df2ef1e47e23dc" providerId="LiveId" clId="{65B9B96F-2D8A-4574-B68A-9DEB0167E112}" dt="2024-10-15T15:24:07.732" v="7" actId="1076"/>
          <ac:picMkLst>
            <pc:docMk/>
            <pc:sldMk cId="0" sldId="258"/>
            <ac:picMk id="4" creationId="{00000000-0000-0000-0000-000000000000}"/>
          </ac:picMkLst>
        </pc:picChg>
      </pc:sldChg>
      <pc:sldChg chg="modSp mod modTransition modAnim">
        <pc:chgData name="Stage and Style" userId="74df2ef1e47e23dc" providerId="LiveId" clId="{65B9B96F-2D8A-4574-B68A-9DEB0167E112}" dt="2024-10-15T15:35:50.922" v="229"/>
        <pc:sldMkLst>
          <pc:docMk/>
          <pc:sldMk cId="0" sldId="259"/>
        </pc:sldMkLst>
        <pc:spChg chg="mod">
          <ac:chgData name="Stage and Style" userId="74df2ef1e47e23dc" providerId="LiveId" clId="{65B9B96F-2D8A-4574-B68A-9DEB0167E112}" dt="2024-10-15T15:24:53.302" v="11" actId="114"/>
          <ac:spMkLst>
            <pc:docMk/>
            <pc:sldMk cId="0" sldId="259"/>
            <ac:spMk id="3" creationId="{00000000-0000-0000-0000-000000000000}"/>
          </ac:spMkLst>
        </pc:spChg>
      </pc:sldChg>
      <pc:sldChg chg="modSp mod modTransition">
        <pc:chgData name="Stage and Style" userId="74df2ef1e47e23dc" providerId="LiveId" clId="{65B9B96F-2D8A-4574-B68A-9DEB0167E112}" dt="2024-10-15T15:35:50.922" v="229"/>
        <pc:sldMkLst>
          <pc:docMk/>
          <pc:sldMk cId="0" sldId="260"/>
        </pc:sldMkLst>
        <pc:spChg chg="mod">
          <ac:chgData name="Stage and Style" userId="74df2ef1e47e23dc" providerId="LiveId" clId="{65B9B96F-2D8A-4574-B68A-9DEB0167E112}" dt="2024-10-15T15:26:08.942" v="18" actId="113"/>
          <ac:spMkLst>
            <pc:docMk/>
            <pc:sldMk cId="0" sldId="260"/>
            <ac:spMk id="3" creationId="{00000000-0000-0000-0000-000000000000}"/>
          </ac:spMkLst>
        </pc:spChg>
      </pc:sldChg>
      <pc:sldChg chg="modSp mod modTransition">
        <pc:chgData name="Stage and Style" userId="74df2ef1e47e23dc" providerId="LiveId" clId="{65B9B96F-2D8A-4574-B68A-9DEB0167E112}" dt="2024-10-15T15:35:50.922" v="229"/>
        <pc:sldMkLst>
          <pc:docMk/>
          <pc:sldMk cId="0" sldId="261"/>
        </pc:sldMkLst>
        <pc:spChg chg="mod ord">
          <ac:chgData name="Stage and Style" userId="74df2ef1e47e23dc" providerId="LiveId" clId="{65B9B96F-2D8A-4574-B68A-9DEB0167E112}" dt="2024-10-15T15:28:16.135" v="25" actId="14100"/>
          <ac:spMkLst>
            <pc:docMk/>
            <pc:sldMk cId="0" sldId="261"/>
            <ac:spMk id="2" creationId="{00000000-0000-0000-0000-000000000000}"/>
          </ac:spMkLst>
        </pc:spChg>
        <pc:spChg chg="mod">
          <ac:chgData name="Stage and Style" userId="74df2ef1e47e23dc" providerId="LiveId" clId="{65B9B96F-2D8A-4574-B68A-9DEB0167E112}" dt="2024-10-15T15:28:31.569" v="27" actId="688"/>
          <ac:spMkLst>
            <pc:docMk/>
            <pc:sldMk cId="0" sldId="261"/>
            <ac:spMk id="4" creationId="{00000000-0000-0000-0000-000000000000}"/>
          </ac:spMkLst>
        </pc:spChg>
        <pc:grpChg chg="mod">
          <ac:chgData name="Stage and Style" userId="74df2ef1e47e23dc" providerId="LiveId" clId="{65B9B96F-2D8A-4574-B68A-9DEB0167E112}" dt="2024-10-15T15:27:02.977" v="23" actId="1076"/>
          <ac:grpSpMkLst>
            <pc:docMk/>
            <pc:sldMk cId="0" sldId="261"/>
            <ac:grpSpMk id="3" creationId="{00000000-0000-0000-0000-000000000000}"/>
          </ac:grpSpMkLst>
        </pc:grpChg>
        <pc:picChg chg="mod">
          <ac:chgData name="Stage and Style" userId="74df2ef1e47e23dc" providerId="LiveId" clId="{65B9B96F-2D8A-4574-B68A-9DEB0167E112}" dt="2024-10-15T15:28:34.991" v="28" actId="1076"/>
          <ac:picMkLst>
            <pc:docMk/>
            <pc:sldMk cId="0" sldId="261"/>
            <ac:picMk id="5" creationId="{00000000-0000-0000-0000-000000000000}"/>
          </ac:picMkLst>
        </pc:picChg>
      </pc:sldChg>
      <pc:sldChg chg="modSp mod modTransition modAnim">
        <pc:chgData name="Stage and Style" userId="74df2ef1e47e23dc" providerId="LiveId" clId="{65B9B96F-2D8A-4574-B68A-9DEB0167E112}" dt="2024-10-15T15:35:50.922" v="229"/>
        <pc:sldMkLst>
          <pc:docMk/>
          <pc:sldMk cId="0" sldId="262"/>
        </pc:sldMkLst>
        <pc:spChg chg="mod">
          <ac:chgData name="Stage and Style" userId="74df2ef1e47e23dc" providerId="LiveId" clId="{65B9B96F-2D8A-4574-B68A-9DEB0167E112}" dt="2024-10-15T15:29:00.345" v="29" actId="255"/>
          <ac:spMkLst>
            <pc:docMk/>
            <pc:sldMk cId="0" sldId="262"/>
            <ac:spMk id="4" creationId="{00000000-0000-0000-0000-000000000000}"/>
          </ac:spMkLst>
        </pc:spChg>
      </pc:sldChg>
      <pc:sldChg chg="modSp mod modTransition modAnim">
        <pc:chgData name="Stage and Style" userId="74df2ef1e47e23dc" providerId="LiveId" clId="{65B9B96F-2D8A-4574-B68A-9DEB0167E112}" dt="2024-10-15T15:35:50.922" v="229"/>
        <pc:sldMkLst>
          <pc:docMk/>
          <pc:sldMk cId="0" sldId="263"/>
        </pc:sldMkLst>
        <pc:spChg chg="mod">
          <ac:chgData name="Stage and Style" userId="74df2ef1e47e23dc" providerId="LiveId" clId="{65B9B96F-2D8A-4574-B68A-9DEB0167E112}" dt="2024-10-15T15:30:28.725" v="48" actId="20577"/>
          <ac:spMkLst>
            <pc:docMk/>
            <pc:sldMk cId="0" sldId="263"/>
            <ac:spMk id="4" creationId="{00000000-0000-0000-0000-000000000000}"/>
          </ac:spMkLst>
        </pc:spChg>
      </pc:sldChg>
      <pc:sldChg chg="modSp mod modTransition modAnim">
        <pc:chgData name="Stage and Style" userId="74df2ef1e47e23dc" providerId="LiveId" clId="{65B9B96F-2D8A-4574-B68A-9DEB0167E112}" dt="2024-10-15T15:35:50.922" v="229"/>
        <pc:sldMkLst>
          <pc:docMk/>
          <pc:sldMk cId="0" sldId="264"/>
        </pc:sldMkLst>
        <pc:spChg chg="mod">
          <ac:chgData name="Stage and Style" userId="74df2ef1e47e23dc" providerId="LiveId" clId="{65B9B96F-2D8A-4574-B68A-9DEB0167E112}" dt="2024-10-15T15:32:59.623" v="213" actId="207"/>
          <ac:spMkLst>
            <pc:docMk/>
            <pc:sldMk cId="0" sldId="264"/>
            <ac:spMk id="3" creationId="{00000000-0000-0000-0000-000000000000}"/>
          </ac:spMkLst>
        </pc:spChg>
        <pc:grpChg chg="mod">
          <ac:chgData name="Stage and Style" userId="74df2ef1e47e23dc" providerId="LiveId" clId="{65B9B96F-2D8A-4574-B68A-9DEB0167E112}" dt="2024-10-15T15:32:16.502" v="206" actId="1076"/>
          <ac:grpSpMkLst>
            <pc:docMk/>
            <pc:sldMk cId="0" sldId="264"/>
            <ac:grpSpMk id="2" creationId="{00000000-0000-0000-0000-000000000000}"/>
          </ac:grpSpMkLst>
        </pc:grpChg>
        <pc:picChg chg="mod">
          <ac:chgData name="Stage and Style" userId="74df2ef1e47e23dc" providerId="LiveId" clId="{65B9B96F-2D8A-4574-B68A-9DEB0167E112}" dt="2024-10-15T15:32:19.007" v="207" actId="1076"/>
          <ac:picMkLst>
            <pc:docMk/>
            <pc:sldMk cId="0" sldId="264"/>
            <ac:picMk id="4" creationId="{00000000-0000-0000-0000-000000000000}"/>
          </ac:picMkLst>
        </pc:picChg>
      </pc:sldChg>
      <pc:sldChg chg="modSp mod modTransition">
        <pc:chgData name="Stage and Style" userId="74df2ef1e47e23dc" providerId="LiveId" clId="{65B9B96F-2D8A-4574-B68A-9DEB0167E112}" dt="2024-10-15T15:35:50.922" v="229"/>
        <pc:sldMkLst>
          <pc:docMk/>
          <pc:sldMk cId="0" sldId="265"/>
        </pc:sldMkLst>
        <pc:spChg chg="mod">
          <ac:chgData name="Stage and Style" userId="74df2ef1e47e23dc" providerId="LiveId" clId="{65B9B96F-2D8A-4574-B68A-9DEB0167E112}" dt="2024-10-15T15:33:12.899" v="214" actId="255"/>
          <ac:spMkLst>
            <pc:docMk/>
            <pc:sldMk cId="0" sldId="265"/>
            <ac:spMk id="3" creationId="{00000000-0000-0000-0000-000000000000}"/>
          </ac:spMkLst>
        </pc:spChg>
      </pc:sldChg>
      <pc:sldChg chg="modSp mod modTransition">
        <pc:chgData name="Stage and Style" userId="74df2ef1e47e23dc" providerId="LiveId" clId="{65B9B96F-2D8A-4574-B68A-9DEB0167E112}" dt="2024-10-15T15:35:50.922" v="229"/>
        <pc:sldMkLst>
          <pc:docMk/>
          <pc:sldMk cId="0" sldId="266"/>
        </pc:sldMkLst>
        <pc:spChg chg="mod">
          <ac:chgData name="Stage and Style" userId="74df2ef1e47e23dc" providerId="LiveId" clId="{65B9B96F-2D8A-4574-B68A-9DEB0167E112}" dt="2024-10-15T15:34:56.879" v="223" actId="255"/>
          <ac:spMkLst>
            <pc:docMk/>
            <pc:sldMk cId="0" sldId="266"/>
            <ac:spMk id="4" creationId="{00000000-0000-0000-0000-000000000000}"/>
          </ac:spMkLst>
        </pc:spChg>
      </pc:sldChg>
      <pc:sldChg chg="modTransition modAnim">
        <pc:chgData name="Stage and Style" userId="74df2ef1e47e23dc" providerId="LiveId" clId="{65B9B96F-2D8A-4574-B68A-9DEB0167E112}" dt="2024-10-15T15:35:50.922" v="229"/>
        <pc:sldMkLst>
          <pc:docMk/>
          <pc:sldMk cId="0" sldId="267"/>
        </pc:sldMkLst>
      </pc:sldChg>
      <pc:sldMasterChg chg="modTransition modSldLayout">
        <pc:chgData name="Stage and Style" userId="74df2ef1e47e23dc" providerId="LiveId" clId="{65B9B96F-2D8A-4574-B68A-9DEB0167E112}" dt="2024-10-15T15:35:50.922" v="229"/>
        <pc:sldMasterMkLst>
          <pc:docMk/>
          <pc:sldMasterMk cId="0" sldId="2147483648"/>
        </pc:sldMasterMkLst>
        <pc:sldLayoutChg chg="modTransition">
          <pc:chgData name="Stage and Style" userId="74df2ef1e47e23dc" providerId="LiveId" clId="{65B9B96F-2D8A-4574-B68A-9DEB0167E112}" dt="2024-10-15T15:35:50.922" v="229"/>
          <pc:sldLayoutMkLst>
            <pc:docMk/>
            <pc:sldMasterMk cId="0" sldId="2147483648"/>
            <pc:sldLayoutMk cId="0" sldId="2147483649"/>
          </pc:sldLayoutMkLst>
        </pc:sldLayoutChg>
        <pc:sldLayoutChg chg="modTransition">
          <pc:chgData name="Stage and Style" userId="74df2ef1e47e23dc" providerId="LiveId" clId="{65B9B96F-2D8A-4574-B68A-9DEB0167E112}" dt="2024-10-15T15:35:50.922" v="229"/>
          <pc:sldLayoutMkLst>
            <pc:docMk/>
            <pc:sldMasterMk cId="0" sldId="2147483648"/>
            <pc:sldLayoutMk cId="0" sldId="2147483650"/>
          </pc:sldLayoutMkLst>
        </pc:sldLayoutChg>
        <pc:sldLayoutChg chg="modTransition">
          <pc:chgData name="Stage and Style" userId="74df2ef1e47e23dc" providerId="LiveId" clId="{65B9B96F-2D8A-4574-B68A-9DEB0167E112}" dt="2024-10-15T15:35:50.922" v="229"/>
          <pc:sldLayoutMkLst>
            <pc:docMk/>
            <pc:sldMasterMk cId="0" sldId="2147483648"/>
            <pc:sldLayoutMk cId="0" sldId="2147483651"/>
          </pc:sldLayoutMkLst>
        </pc:sldLayoutChg>
        <pc:sldLayoutChg chg="modTransition">
          <pc:chgData name="Stage and Style" userId="74df2ef1e47e23dc" providerId="LiveId" clId="{65B9B96F-2D8A-4574-B68A-9DEB0167E112}" dt="2024-10-15T15:35:50.922" v="229"/>
          <pc:sldLayoutMkLst>
            <pc:docMk/>
            <pc:sldMasterMk cId="0" sldId="2147483648"/>
            <pc:sldLayoutMk cId="0" sldId="2147483652"/>
          </pc:sldLayoutMkLst>
        </pc:sldLayoutChg>
        <pc:sldLayoutChg chg="modTransition">
          <pc:chgData name="Stage and Style" userId="74df2ef1e47e23dc" providerId="LiveId" clId="{65B9B96F-2D8A-4574-B68A-9DEB0167E112}" dt="2024-10-15T15:35:50.922" v="229"/>
          <pc:sldLayoutMkLst>
            <pc:docMk/>
            <pc:sldMasterMk cId="0" sldId="2147483648"/>
            <pc:sldLayoutMk cId="0" sldId="2147483653"/>
          </pc:sldLayoutMkLst>
        </pc:sldLayoutChg>
        <pc:sldLayoutChg chg="modTransition">
          <pc:chgData name="Stage and Style" userId="74df2ef1e47e23dc" providerId="LiveId" clId="{65B9B96F-2D8A-4574-B68A-9DEB0167E112}" dt="2024-10-15T15:35:50.922" v="229"/>
          <pc:sldLayoutMkLst>
            <pc:docMk/>
            <pc:sldMasterMk cId="0" sldId="2147483648"/>
            <pc:sldLayoutMk cId="0" sldId="2147483654"/>
          </pc:sldLayoutMkLst>
        </pc:sldLayoutChg>
        <pc:sldLayoutChg chg="modTransition">
          <pc:chgData name="Stage and Style" userId="74df2ef1e47e23dc" providerId="LiveId" clId="{65B9B96F-2D8A-4574-B68A-9DEB0167E112}" dt="2024-10-15T15:35:50.922" v="229"/>
          <pc:sldLayoutMkLst>
            <pc:docMk/>
            <pc:sldMasterMk cId="0" sldId="2147483648"/>
            <pc:sldLayoutMk cId="0" sldId="2147483655"/>
          </pc:sldLayoutMkLst>
        </pc:sldLayoutChg>
        <pc:sldLayoutChg chg="modTransition">
          <pc:chgData name="Stage and Style" userId="74df2ef1e47e23dc" providerId="LiveId" clId="{65B9B96F-2D8A-4574-B68A-9DEB0167E112}" dt="2024-10-15T15:35:50.922" v="229"/>
          <pc:sldLayoutMkLst>
            <pc:docMk/>
            <pc:sldMasterMk cId="0" sldId="2147483648"/>
            <pc:sldLayoutMk cId="0" sldId="2147483656"/>
          </pc:sldLayoutMkLst>
        </pc:sldLayoutChg>
        <pc:sldLayoutChg chg="modTransition">
          <pc:chgData name="Stage and Style" userId="74df2ef1e47e23dc" providerId="LiveId" clId="{65B9B96F-2D8A-4574-B68A-9DEB0167E112}" dt="2024-10-15T15:35:50.922" v="229"/>
          <pc:sldLayoutMkLst>
            <pc:docMk/>
            <pc:sldMasterMk cId="0" sldId="2147483648"/>
            <pc:sldLayoutMk cId="0" sldId="2147483657"/>
          </pc:sldLayoutMkLst>
        </pc:sldLayoutChg>
        <pc:sldLayoutChg chg="modTransition">
          <pc:chgData name="Stage and Style" userId="74df2ef1e47e23dc" providerId="LiveId" clId="{65B9B96F-2D8A-4574-B68A-9DEB0167E112}" dt="2024-10-15T15:35:50.922" v="229"/>
          <pc:sldLayoutMkLst>
            <pc:docMk/>
            <pc:sldMasterMk cId="0" sldId="2147483648"/>
            <pc:sldLayoutMk cId="0" sldId="2147483658"/>
          </pc:sldLayoutMkLst>
        </pc:sldLayoutChg>
        <pc:sldLayoutChg chg="modTransition">
          <pc:chgData name="Stage and Style" userId="74df2ef1e47e23dc" providerId="LiveId" clId="{65B9B96F-2D8A-4574-B68A-9DEB0167E112}" dt="2024-10-15T15:35:50.922" v="229"/>
          <pc:sldLayoutMkLst>
            <pc:docMk/>
            <pc:sldMasterMk cId="0" sldId="2147483648"/>
            <pc:sldLayoutMk cId="0"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hyperlink" Target="http://www.stageandstylebyleigh.c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DBAB1"/>
        </a:solidFill>
        <a:effectLst/>
      </p:bgPr>
    </p:bg>
    <p:spTree>
      <p:nvGrpSpPr>
        <p:cNvPr id="1" name=""/>
        <p:cNvGrpSpPr/>
        <p:nvPr/>
      </p:nvGrpSpPr>
      <p:grpSpPr>
        <a:xfrm>
          <a:off x="0" y="0"/>
          <a:ext cx="0" cy="0"/>
          <a:chOff x="0" y="0"/>
          <a:chExt cx="0" cy="0"/>
        </a:xfrm>
      </p:grpSpPr>
      <p:grpSp>
        <p:nvGrpSpPr>
          <p:cNvPr id="2" name="Group 2"/>
          <p:cNvGrpSpPr/>
          <p:nvPr/>
        </p:nvGrpSpPr>
        <p:grpSpPr>
          <a:xfrm>
            <a:off x="1280841" y="2357594"/>
            <a:ext cx="10018893" cy="5820705"/>
            <a:chOff x="0" y="0"/>
            <a:chExt cx="13358524" cy="7760941"/>
          </a:xfrm>
        </p:grpSpPr>
        <p:sp>
          <p:nvSpPr>
            <p:cNvPr id="3" name="TextBox 3"/>
            <p:cNvSpPr txBox="1"/>
            <p:nvPr/>
          </p:nvSpPr>
          <p:spPr>
            <a:xfrm>
              <a:off x="0" y="95250"/>
              <a:ext cx="13358524" cy="5672719"/>
            </a:xfrm>
            <a:prstGeom prst="rect">
              <a:avLst/>
            </a:prstGeom>
          </p:spPr>
          <p:txBody>
            <a:bodyPr lIns="0" tIns="0" rIns="0" bIns="0" rtlCol="0" anchor="t">
              <a:spAutoFit/>
            </a:bodyPr>
            <a:lstStyle/>
            <a:p>
              <a:pPr marL="0" lvl="0" indent="0" algn="l">
                <a:lnSpc>
                  <a:spcPts val="10886"/>
                </a:lnSpc>
              </a:pPr>
              <a:r>
                <a:rPr lang="en-US" sz="10270">
                  <a:solidFill>
                    <a:srgbClr val="212121"/>
                  </a:solidFill>
                  <a:latin typeface="Arimo"/>
                </a:rPr>
                <a:t>Top 10 Home Staging Mistakes Sellers Make</a:t>
              </a:r>
            </a:p>
          </p:txBody>
        </p:sp>
        <p:pic>
          <p:nvPicPr>
            <p:cNvPr id="4" name="Picture 4"/>
            <p:cNvPicPr>
              <a:picLocks noChangeAspect="1"/>
            </p:cNvPicPr>
            <p:nvPr/>
          </p:nvPicPr>
          <p:blipFill>
            <a:blip r:embed="rId2"/>
            <a:srcRect/>
            <a:stretch>
              <a:fillRect/>
            </a:stretch>
          </p:blipFill>
          <p:spPr>
            <a:xfrm>
              <a:off x="0" y="6031761"/>
              <a:ext cx="8371759" cy="1729179"/>
            </a:xfrm>
            <a:prstGeom prst="rect">
              <a:avLst/>
            </a:prstGeom>
          </p:spPr>
        </p:pic>
      </p:grpSp>
      <p:sp>
        <p:nvSpPr>
          <p:cNvPr id="5" name="AutoShape 5"/>
          <p:cNvSpPr/>
          <p:nvPr/>
        </p:nvSpPr>
        <p:spPr>
          <a:xfrm>
            <a:off x="0" y="-138594"/>
            <a:ext cx="299367" cy="10564189"/>
          </a:xfrm>
          <a:prstGeom prst="rect">
            <a:avLst/>
          </a:prstGeom>
          <a:solidFill>
            <a:srgbClr val="212121"/>
          </a:solidFill>
        </p:spPr>
        <p:txBody>
          <a:bodyPr/>
          <a:lstStyle/>
          <a:p>
            <a:endParaRPr lang="en-CA"/>
          </a:p>
        </p:txBody>
      </p:sp>
      <p:sp>
        <p:nvSpPr>
          <p:cNvPr id="6" name="AutoShape 6"/>
          <p:cNvSpPr/>
          <p:nvPr/>
        </p:nvSpPr>
        <p:spPr>
          <a:xfrm>
            <a:off x="0" y="-138594"/>
            <a:ext cx="299367" cy="2477174"/>
          </a:xfrm>
          <a:prstGeom prst="rect">
            <a:avLst/>
          </a:prstGeom>
          <a:solidFill>
            <a:srgbClr val="FFFFFF"/>
          </a:solidFill>
        </p:spPr>
        <p:txBody>
          <a:bodyPr/>
          <a:lstStyle/>
          <a:p>
            <a:endParaRPr lang="en-CA"/>
          </a:p>
        </p:txBody>
      </p:sp>
      <p:sp>
        <p:nvSpPr>
          <p:cNvPr id="7" name="Freeform 7"/>
          <p:cNvSpPr/>
          <p:nvPr/>
        </p:nvSpPr>
        <p:spPr>
          <a:xfrm>
            <a:off x="11568280" y="1916070"/>
            <a:ext cx="5750608" cy="5750608"/>
          </a:xfrm>
          <a:custGeom>
            <a:avLst/>
            <a:gdLst/>
            <a:ahLst/>
            <a:cxnLst/>
            <a:rect l="l" t="t" r="r" b="b"/>
            <a:pathLst>
              <a:path w="5750608" h="5750608">
                <a:moveTo>
                  <a:pt x="0" y="0"/>
                </a:moveTo>
                <a:lnTo>
                  <a:pt x="5750608" y="0"/>
                </a:lnTo>
                <a:lnTo>
                  <a:pt x="5750608" y="5750608"/>
                </a:lnTo>
                <a:lnTo>
                  <a:pt x="0" y="5750608"/>
                </a:lnTo>
                <a:lnTo>
                  <a:pt x="0" y="0"/>
                </a:lnTo>
                <a:close/>
              </a:path>
            </a:pathLst>
          </a:custGeom>
          <a:blipFill>
            <a:blip r:embed="rId3"/>
            <a:stretch>
              <a:fillRect/>
            </a:stretch>
          </a:blipFill>
        </p:spPr>
        <p:txBody>
          <a:bodyPr/>
          <a:lstStyle/>
          <a:p>
            <a:endParaRPr lang="en-CA"/>
          </a:p>
        </p:txBody>
      </p:sp>
      <p:sp>
        <p:nvSpPr>
          <p:cNvPr id="8" name="TextBox 8"/>
          <p:cNvSpPr txBox="1"/>
          <p:nvPr/>
        </p:nvSpPr>
        <p:spPr>
          <a:xfrm>
            <a:off x="8135226" y="8835612"/>
            <a:ext cx="2698313" cy="302260"/>
          </a:xfrm>
          <a:prstGeom prst="rect">
            <a:avLst/>
          </a:prstGeom>
        </p:spPr>
        <p:txBody>
          <a:bodyPr lIns="0" tIns="0" rIns="0" bIns="0" rtlCol="0" anchor="t">
            <a:spAutoFit/>
          </a:bodyPr>
          <a:lstStyle/>
          <a:p>
            <a:pPr algn="ctr">
              <a:lnSpc>
                <a:spcPts val="2239"/>
              </a:lnSpc>
            </a:pPr>
            <a:r>
              <a:rPr lang="en-US" sz="1599" u="sng">
                <a:solidFill>
                  <a:srgbClr val="212121"/>
                </a:solidFill>
                <a:latin typeface="Avenir"/>
                <a:hlinkClick r:id="rId4" tooltip="http://www.stageandstylebyleigh.ca"/>
              </a:rPr>
              <a:t>www.stageandstylebyleigh.ca</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DBAB1"/>
        </a:solidFill>
        <a:effectLst/>
      </p:bgPr>
    </p:bg>
    <p:spTree>
      <p:nvGrpSpPr>
        <p:cNvPr id="1" name=""/>
        <p:cNvGrpSpPr/>
        <p:nvPr/>
      </p:nvGrpSpPr>
      <p:grpSpPr>
        <a:xfrm>
          <a:off x="0" y="0"/>
          <a:ext cx="0" cy="0"/>
          <a:chOff x="0" y="0"/>
          <a:chExt cx="0" cy="0"/>
        </a:xfrm>
      </p:grpSpPr>
      <p:grpSp>
        <p:nvGrpSpPr>
          <p:cNvPr id="2" name="Group 2"/>
          <p:cNvGrpSpPr/>
          <p:nvPr/>
        </p:nvGrpSpPr>
        <p:grpSpPr>
          <a:xfrm>
            <a:off x="1280841" y="2237804"/>
            <a:ext cx="10018893" cy="6045997"/>
            <a:chOff x="0" y="-19051"/>
            <a:chExt cx="13358524" cy="8061329"/>
          </a:xfrm>
        </p:grpSpPr>
        <p:sp>
          <p:nvSpPr>
            <p:cNvPr id="3" name="TextBox 3"/>
            <p:cNvSpPr txBox="1"/>
            <p:nvPr/>
          </p:nvSpPr>
          <p:spPr>
            <a:xfrm>
              <a:off x="0" y="-19051"/>
              <a:ext cx="13358524" cy="4248342"/>
            </a:xfrm>
            <a:prstGeom prst="rect">
              <a:avLst/>
            </a:prstGeom>
          </p:spPr>
          <p:txBody>
            <a:bodyPr lIns="0" tIns="0" rIns="0" bIns="0" rtlCol="0" anchor="t">
              <a:spAutoFit/>
            </a:bodyPr>
            <a:lstStyle/>
            <a:p>
              <a:pPr marL="0" lvl="0" indent="0" algn="l">
                <a:lnSpc>
                  <a:spcPts val="3590"/>
                </a:lnSpc>
              </a:pPr>
              <a:r>
                <a:rPr lang="en-US" sz="2400" dirty="0">
                  <a:solidFill>
                    <a:srgbClr val="212121"/>
                  </a:solidFill>
                  <a:latin typeface="Arial"/>
                </a:rPr>
                <a:t>DIY – Hire a professional – Realtors, mortgage brokers, lawyers and home stagers all have the training and skills needed to help you with your home buying and selling needs. </a:t>
              </a:r>
            </a:p>
            <a:p>
              <a:pPr marL="0" lvl="0" indent="0" algn="l">
                <a:lnSpc>
                  <a:spcPts val="3590"/>
                </a:lnSpc>
              </a:pPr>
              <a:endParaRPr lang="en-US" sz="2400" dirty="0">
                <a:solidFill>
                  <a:srgbClr val="212121"/>
                </a:solidFill>
                <a:latin typeface="Arial"/>
              </a:endParaRPr>
            </a:p>
            <a:p>
              <a:pPr marL="0" lvl="0" indent="0" algn="l">
                <a:lnSpc>
                  <a:spcPts val="3590"/>
                </a:lnSpc>
              </a:pPr>
              <a:r>
                <a:rPr lang="en-US" sz="2400" dirty="0">
                  <a:solidFill>
                    <a:srgbClr val="212121"/>
                  </a:solidFill>
                  <a:latin typeface="Arial"/>
                </a:rPr>
                <a:t>For updates or repairs, hire a skilled trade professional such as a plumber, electrician, or general contractor. DIY has its place, but when it comes to selling your largest investment, it’s best to leave it to the pros.</a:t>
              </a:r>
            </a:p>
          </p:txBody>
        </p:sp>
        <p:pic>
          <p:nvPicPr>
            <p:cNvPr id="4" name="Picture 4"/>
            <p:cNvPicPr>
              <a:picLocks noChangeAspect="1"/>
            </p:cNvPicPr>
            <p:nvPr/>
          </p:nvPicPr>
          <p:blipFill>
            <a:blip r:embed="rId2"/>
            <a:srcRect/>
            <a:stretch>
              <a:fillRect/>
            </a:stretch>
          </p:blipFill>
          <p:spPr>
            <a:xfrm>
              <a:off x="0" y="6313099"/>
              <a:ext cx="8371759" cy="1729179"/>
            </a:xfrm>
            <a:prstGeom prst="rect">
              <a:avLst/>
            </a:prstGeom>
          </p:spPr>
        </p:pic>
      </p:grpSp>
      <p:sp>
        <p:nvSpPr>
          <p:cNvPr id="5" name="AutoShape 5"/>
          <p:cNvSpPr/>
          <p:nvPr/>
        </p:nvSpPr>
        <p:spPr>
          <a:xfrm>
            <a:off x="0" y="-138594"/>
            <a:ext cx="299367" cy="10564189"/>
          </a:xfrm>
          <a:prstGeom prst="rect">
            <a:avLst/>
          </a:prstGeom>
          <a:solidFill>
            <a:srgbClr val="212121"/>
          </a:solidFill>
        </p:spPr>
        <p:txBody>
          <a:bodyPr/>
          <a:lstStyle/>
          <a:p>
            <a:endParaRPr lang="en-CA"/>
          </a:p>
        </p:txBody>
      </p:sp>
      <p:sp>
        <p:nvSpPr>
          <p:cNvPr id="6" name="AutoShape 6"/>
          <p:cNvSpPr/>
          <p:nvPr/>
        </p:nvSpPr>
        <p:spPr>
          <a:xfrm>
            <a:off x="0" y="-138594"/>
            <a:ext cx="299367" cy="2477174"/>
          </a:xfrm>
          <a:prstGeom prst="rect">
            <a:avLst/>
          </a:prstGeom>
          <a:solidFill>
            <a:srgbClr val="FFFFFF"/>
          </a:solidFill>
        </p:spPr>
        <p:txBody>
          <a:bodyPr/>
          <a:lstStyle/>
          <a:p>
            <a:endParaRPr lang="en-CA"/>
          </a:p>
        </p:txBody>
      </p:sp>
      <p:sp>
        <p:nvSpPr>
          <p:cNvPr id="7" name="Freeform 7"/>
          <p:cNvSpPr/>
          <p:nvPr/>
        </p:nvSpPr>
        <p:spPr>
          <a:xfrm>
            <a:off x="11152257" y="2089199"/>
            <a:ext cx="6671357" cy="6357496"/>
          </a:xfrm>
          <a:custGeom>
            <a:avLst/>
            <a:gdLst/>
            <a:ahLst/>
            <a:cxnLst/>
            <a:rect l="l" t="t" r="r" b="b"/>
            <a:pathLst>
              <a:path w="6671357" h="6357496">
                <a:moveTo>
                  <a:pt x="0" y="0"/>
                </a:moveTo>
                <a:lnTo>
                  <a:pt x="6671357" y="0"/>
                </a:lnTo>
                <a:lnTo>
                  <a:pt x="6671357" y="6357496"/>
                </a:lnTo>
                <a:lnTo>
                  <a:pt x="0" y="6357496"/>
                </a:lnTo>
                <a:lnTo>
                  <a:pt x="0" y="0"/>
                </a:lnTo>
                <a:close/>
              </a:path>
            </a:pathLst>
          </a:custGeom>
          <a:blipFill>
            <a:blip r:embed="rId3">
              <a:alphaModFix amt="44999"/>
            </a:blip>
            <a:stretch>
              <a:fillRect l="-21471" r="-21471"/>
            </a:stretch>
          </a:blipFill>
        </p:spPr>
        <p:txBody>
          <a:bodyPr/>
          <a:lstStyle/>
          <a:p>
            <a:endParaRPr lang="en-CA"/>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DBAB1"/>
        </a:solidFill>
        <a:effectLst/>
      </p:bgPr>
    </p:bg>
    <p:spTree>
      <p:nvGrpSpPr>
        <p:cNvPr id="1" name=""/>
        <p:cNvGrpSpPr/>
        <p:nvPr/>
      </p:nvGrpSpPr>
      <p:grpSpPr>
        <a:xfrm>
          <a:off x="0" y="0"/>
          <a:ext cx="0" cy="0"/>
          <a:chOff x="0" y="0"/>
          <a:chExt cx="0" cy="0"/>
        </a:xfrm>
      </p:grpSpPr>
      <p:sp>
        <p:nvSpPr>
          <p:cNvPr id="2" name="Freeform 2"/>
          <p:cNvSpPr/>
          <p:nvPr/>
        </p:nvSpPr>
        <p:spPr>
          <a:xfrm>
            <a:off x="5673988" y="1210249"/>
            <a:ext cx="12340544" cy="8229600"/>
          </a:xfrm>
          <a:custGeom>
            <a:avLst/>
            <a:gdLst/>
            <a:ahLst/>
            <a:cxnLst/>
            <a:rect l="l" t="t" r="r" b="b"/>
            <a:pathLst>
              <a:path w="12340544" h="8229600">
                <a:moveTo>
                  <a:pt x="0" y="0"/>
                </a:moveTo>
                <a:lnTo>
                  <a:pt x="12340544" y="0"/>
                </a:lnTo>
                <a:lnTo>
                  <a:pt x="12340544" y="8229600"/>
                </a:lnTo>
                <a:lnTo>
                  <a:pt x="0" y="8229600"/>
                </a:lnTo>
                <a:lnTo>
                  <a:pt x="0" y="0"/>
                </a:lnTo>
                <a:close/>
              </a:path>
            </a:pathLst>
          </a:custGeom>
          <a:blipFill>
            <a:blip r:embed="rId2">
              <a:alphaModFix amt="47000"/>
            </a:blip>
            <a:stretch>
              <a:fillRect/>
            </a:stretch>
          </a:blipFill>
        </p:spPr>
        <p:txBody>
          <a:bodyPr/>
          <a:lstStyle/>
          <a:p>
            <a:endParaRPr lang="en-CA"/>
          </a:p>
        </p:txBody>
      </p:sp>
      <p:grpSp>
        <p:nvGrpSpPr>
          <p:cNvPr id="3" name="Group 3"/>
          <p:cNvGrpSpPr/>
          <p:nvPr/>
        </p:nvGrpSpPr>
        <p:grpSpPr>
          <a:xfrm>
            <a:off x="1280841" y="2563990"/>
            <a:ext cx="10018893" cy="5379339"/>
            <a:chOff x="0" y="-38100"/>
            <a:chExt cx="13358524" cy="7172452"/>
          </a:xfrm>
        </p:grpSpPr>
        <p:sp>
          <p:nvSpPr>
            <p:cNvPr id="4" name="TextBox 4"/>
            <p:cNvSpPr txBox="1"/>
            <p:nvPr/>
          </p:nvSpPr>
          <p:spPr>
            <a:xfrm>
              <a:off x="0" y="-38100"/>
              <a:ext cx="13358524" cy="3315011"/>
            </a:xfrm>
            <a:prstGeom prst="rect">
              <a:avLst/>
            </a:prstGeom>
          </p:spPr>
          <p:txBody>
            <a:bodyPr lIns="0" tIns="0" rIns="0" bIns="0" rtlCol="0" anchor="t">
              <a:spAutoFit/>
            </a:bodyPr>
            <a:lstStyle/>
            <a:p>
              <a:pPr marL="0" lvl="0" indent="0" algn="l">
                <a:lnSpc>
                  <a:spcPts val="5015"/>
                </a:lnSpc>
              </a:pPr>
              <a:r>
                <a:rPr lang="en-US" sz="2800" dirty="0">
                  <a:solidFill>
                    <a:srgbClr val="212121"/>
                  </a:solidFill>
                  <a:latin typeface="Arial"/>
                </a:rPr>
                <a:t>Cleanliness – When listing your home for sale, ensure that it is white glove clean before your first showing. This is exactly how it sounds – leave no stone unturned and clean every surface, nook, and cranny.</a:t>
              </a:r>
            </a:p>
          </p:txBody>
        </p:sp>
        <p:pic>
          <p:nvPicPr>
            <p:cNvPr id="5" name="Picture 5"/>
            <p:cNvPicPr>
              <a:picLocks noChangeAspect="1"/>
            </p:cNvPicPr>
            <p:nvPr/>
          </p:nvPicPr>
          <p:blipFill>
            <a:blip r:embed="rId3"/>
            <a:srcRect/>
            <a:stretch>
              <a:fillRect/>
            </a:stretch>
          </p:blipFill>
          <p:spPr>
            <a:xfrm>
              <a:off x="0" y="5405173"/>
              <a:ext cx="8371759" cy="1729179"/>
            </a:xfrm>
            <a:prstGeom prst="rect">
              <a:avLst/>
            </a:prstGeom>
          </p:spPr>
        </p:pic>
      </p:grpSp>
      <p:sp>
        <p:nvSpPr>
          <p:cNvPr id="6" name="AutoShape 6"/>
          <p:cNvSpPr/>
          <p:nvPr/>
        </p:nvSpPr>
        <p:spPr>
          <a:xfrm>
            <a:off x="0" y="-138594"/>
            <a:ext cx="299367" cy="10564189"/>
          </a:xfrm>
          <a:prstGeom prst="rect">
            <a:avLst/>
          </a:prstGeom>
          <a:solidFill>
            <a:srgbClr val="212121"/>
          </a:solidFill>
        </p:spPr>
        <p:txBody>
          <a:bodyPr/>
          <a:lstStyle/>
          <a:p>
            <a:endParaRPr lang="en-CA"/>
          </a:p>
        </p:txBody>
      </p:sp>
      <p:sp>
        <p:nvSpPr>
          <p:cNvPr id="7" name="AutoShape 7"/>
          <p:cNvSpPr/>
          <p:nvPr/>
        </p:nvSpPr>
        <p:spPr>
          <a:xfrm>
            <a:off x="0" y="-138594"/>
            <a:ext cx="299367" cy="2477174"/>
          </a:xfrm>
          <a:prstGeom prst="rect">
            <a:avLst/>
          </a:prstGeom>
          <a:solidFill>
            <a:srgbClr val="FFFFFF"/>
          </a:solidFill>
        </p:spPr>
        <p:txBody>
          <a:bodyPr/>
          <a:lstStyle/>
          <a:p>
            <a:endParaRPr lang="en-CA"/>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DBAB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225712" y="7789985"/>
            <a:ext cx="6278819" cy="1296885"/>
          </a:xfrm>
          <a:prstGeom prst="rect">
            <a:avLst/>
          </a:prstGeom>
        </p:spPr>
      </p:pic>
      <p:sp>
        <p:nvSpPr>
          <p:cNvPr id="3" name="AutoShape 3"/>
          <p:cNvSpPr/>
          <p:nvPr/>
        </p:nvSpPr>
        <p:spPr>
          <a:xfrm>
            <a:off x="0" y="-138594"/>
            <a:ext cx="299367" cy="10564189"/>
          </a:xfrm>
          <a:prstGeom prst="rect">
            <a:avLst/>
          </a:prstGeom>
          <a:solidFill>
            <a:srgbClr val="212121"/>
          </a:solidFill>
        </p:spPr>
        <p:txBody>
          <a:bodyPr/>
          <a:lstStyle/>
          <a:p>
            <a:endParaRPr lang="en-CA"/>
          </a:p>
        </p:txBody>
      </p:sp>
      <p:sp>
        <p:nvSpPr>
          <p:cNvPr id="4" name="AutoShape 4"/>
          <p:cNvSpPr/>
          <p:nvPr/>
        </p:nvSpPr>
        <p:spPr>
          <a:xfrm>
            <a:off x="0" y="-138594"/>
            <a:ext cx="299367" cy="2477174"/>
          </a:xfrm>
          <a:prstGeom prst="rect">
            <a:avLst/>
          </a:prstGeom>
          <a:solidFill>
            <a:srgbClr val="FFFFFF"/>
          </a:solidFill>
        </p:spPr>
        <p:txBody>
          <a:bodyPr/>
          <a:lstStyle/>
          <a:p>
            <a:endParaRPr lang="en-CA"/>
          </a:p>
        </p:txBody>
      </p:sp>
      <p:sp>
        <p:nvSpPr>
          <p:cNvPr id="5" name="Freeform 5"/>
          <p:cNvSpPr/>
          <p:nvPr/>
        </p:nvSpPr>
        <p:spPr>
          <a:xfrm>
            <a:off x="11320855" y="1099993"/>
            <a:ext cx="5750608" cy="5750608"/>
          </a:xfrm>
          <a:custGeom>
            <a:avLst/>
            <a:gdLst/>
            <a:ahLst/>
            <a:cxnLst/>
            <a:rect l="l" t="t" r="r" b="b"/>
            <a:pathLst>
              <a:path w="5750608" h="5750608">
                <a:moveTo>
                  <a:pt x="0" y="0"/>
                </a:moveTo>
                <a:lnTo>
                  <a:pt x="5750607" y="0"/>
                </a:lnTo>
                <a:lnTo>
                  <a:pt x="5750607" y="5750607"/>
                </a:lnTo>
                <a:lnTo>
                  <a:pt x="0" y="5750607"/>
                </a:lnTo>
                <a:lnTo>
                  <a:pt x="0" y="0"/>
                </a:lnTo>
                <a:close/>
              </a:path>
            </a:pathLst>
          </a:custGeom>
          <a:blipFill>
            <a:blip r:embed="rId3"/>
            <a:stretch>
              <a:fillRect/>
            </a:stretch>
          </a:blipFill>
        </p:spPr>
        <p:txBody>
          <a:bodyPr/>
          <a:lstStyle/>
          <a:p>
            <a:endParaRPr lang="en-CA"/>
          </a:p>
        </p:txBody>
      </p:sp>
      <p:sp>
        <p:nvSpPr>
          <p:cNvPr id="6" name="TextBox 6"/>
          <p:cNvSpPr txBox="1"/>
          <p:nvPr/>
        </p:nvSpPr>
        <p:spPr>
          <a:xfrm>
            <a:off x="1411940" y="830402"/>
            <a:ext cx="9570457" cy="6624955"/>
          </a:xfrm>
          <a:prstGeom prst="rect">
            <a:avLst/>
          </a:prstGeom>
        </p:spPr>
        <p:txBody>
          <a:bodyPr lIns="0" tIns="0" rIns="0" bIns="0" rtlCol="0" anchor="t">
            <a:spAutoFit/>
          </a:bodyPr>
          <a:lstStyle/>
          <a:p>
            <a:pPr algn="ctr">
              <a:lnSpc>
                <a:spcPts val="2379"/>
              </a:lnSpc>
            </a:pPr>
            <a:endParaRPr/>
          </a:p>
          <a:p>
            <a:pPr algn="ctr">
              <a:lnSpc>
                <a:spcPts val="3079"/>
              </a:lnSpc>
            </a:pPr>
            <a:endParaRPr/>
          </a:p>
          <a:p>
            <a:pPr algn="ctr">
              <a:lnSpc>
                <a:spcPts val="3779"/>
              </a:lnSpc>
            </a:pPr>
            <a:r>
              <a:rPr lang="en-US" sz="2699">
                <a:solidFill>
                  <a:srgbClr val="000000"/>
                </a:solidFill>
                <a:latin typeface="Arial Bold"/>
              </a:rPr>
              <a:t>Ready to Make Your Home Stand Out?</a:t>
            </a:r>
          </a:p>
          <a:p>
            <a:pPr algn="ctr">
              <a:lnSpc>
                <a:spcPts val="3359"/>
              </a:lnSpc>
            </a:pPr>
            <a:endParaRPr lang="en-US" sz="2699">
              <a:solidFill>
                <a:srgbClr val="000000"/>
              </a:solidFill>
              <a:latin typeface="Arial Bold"/>
            </a:endParaRPr>
          </a:p>
          <a:p>
            <a:pPr algn="ctr">
              <a:lnSpc>
                <a:spcPts val="3359"/>
              </a:lnSpc>
            </a:pPr>
            <a:r>
              <a:rPr lang="en-US" sz="2399">
                <a:solidFill>
                  <a:srgbClr val="000000"/>
                </a:solidFill>
                <a:latin typeface="Arial"/>
              </a:rPr>
              <a:t>Don't let common staging mistakes cost you potential buyers! Trust the professionals at **Stage and Style by Leigh** to create a stunning, market-ready home that sells.</a:t>
            </a:r>
          </a:p>
          <a:p>
            <a:pPr algn="ctr">
              <a:lnSpc>
                <a:spcPts val="3359"/>
              </a:lnSpc>
            </a:pPr>
            <a:endParaRPr lang="en-US" sz="2399">
              <a:solidFill>
                <a:srgbClr val="000000"/>
              </a:solidFill>
              <a:latin typeface="Arial"/>
            </a:endParaRPr>
          </a:p>
          <a:p>
            <a:pPr algn="ctr">
              <a:lnSpc>
                <a:spcPts val="3359"/>
              </a:lnSpc>
            </a:pPr>
            <a:r>
              <a:rPr lang="en-US" sz="2399">
                <a:solidFill>
                  <a:srgbClr val="000000"/>
                </a:solidFill>
                <a:latin typeface="Arial"/>
              </a:rPr>
              <a:t>Contact us today for expert staging services and personalized advice:</a:t>
            </a:r>
          </a:p>
          <a:p>
            <a:pPr algn="ctr">
              <a:lnSpc>
                <a:spcPts val="3359"/>
              </a:lnSpc>
            </a:pPr>
            <a:endParaRPr lang="en-US" sz="2399">
              <a:solidFill>
                <a:srgbClr val="000000"/>
              </a:solidFill>
              <a:latin typeface="Arial"/>
            </a:endParaRPr>
          </a:p>
          <a:p>
            <a:pPr algn="ctr">
              <a:lnSpc>
                <a:spcPts val="3359"/>
              </a:lnSpc>
            </a:pPr>
            <a:r>
              <a:rPr lang="en-US" sz="2399">
                <a:solidFill>
                  <a:srgbClr val="000000"/>
                </a:solidFill>
                <a:latin typeface="Arial"/>
                <a:ea typeface="Arial"/>
              </a:rPr>
              <a:t>📞 780-715-8949</a:t>
            </a:r>
          </a:p>
          <a:p>
            <a:pPr algn="ctr">
              <a:lnSpc>
                <a:spcPts val="3359"/>
              </a:lnSpc>
            </a:pPr>
            <a:r>
              <a:rPr lang="en-US" sz="2399">
                <a:solidFill>
                  <a:srgbClr val="000000"/>
                </a:solidFill>
                <a:latin typeface="Arial"/>
                <a:ea typeface="Arial"/>
              </a:rPr>
              <a:t>📧 info@stageandstylebyleigh.ca</a:t>
            </a:r>
          </a:p>
          <a:p>
            <a:pPr algn="ctr">
              <a:lnSpc>
                <a:spcPts val="3359"/>
              </a:lnSpc>
            </a:pPr>
            <a:r>
              <a:rPr lang="en-US" sz="2399">
                <a:solidFill>
                  <a:srgbClr val="000000"/>
                </a:solidFill>
                <a:latin typeface="Arial"/>
                <a:ea typeface="Arial"/>
              </a:rPr>
              <a:t>🌐 www.stageandstylebyleigh.ca</a:t>
            </a:r>
          </a:p>
          <a:p>
            <a:pPr algn="ctr">
              <a:lnSpc>
                <a:spcPts val="3359"/>
              </a:lnSpc>
            </a:pPr>
            <a:endParaRPr lang="en-US" sz="2399">
              <a:solidFill>
                <a:srgbClr val="000000"/>
              </a:solidFill>
              <a:latin typeface="Arial"/>
              <a:ea typeface="Arial"/>
            </a:endParaRPr>
          </a:p>
          <a:p>
            <a:pPr algn="ctr">
              <a:lnSpc>
                <a:spcPts val="3359"/>
              </a:lnSpc>
            </a:pPr>
            <a:r>
              <a:rPr lang="en-US" sz="2399">
                <a:solidFill>
                  <a:srgbClr val="000000"/>
                </a:solidFill>
                <a:latin typeface="Arial"/>
              </a:rPr>
              <a:t>Let us help you make the best first impression and maximize your home's value. Schedule your consultation now!</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DBAB1"/>
        </a:solidFill>
        <a:effectLst/>
      </p:bgPr>
    </p:bg>
    <p:spTree>
      <p:nvGrpSpPr>
        <p:cNvPr id="1" name=""/>
        <p:cNvGrpSpPr/>
        <p:nvPr/>
      </p:nvGrpSpPr>
      <p:grpSpPr>
        <a:xfrm>
          <a:off x="0" y="0"/>
          <a:ext cx="0" cy="0"/>
          <a:chOff x="0" y="0"/>
          <a:chExt cx="0" cy="0"/>
        </a:xfrm>
      </p:grpSpPr>
      <p:sp>
        <p:nvSpPr>
          <p:cNvPr id="2" name="Freeform 2"/>
          <p:cNvSpPr/>
          <p:nvPr/>
        </p:nvSpPr>
        <p:spPr>
          <a:xfrm>
            <a:off x="4741718" y="902960"/>
            <a:ext cx="13167360" cy="8229600"/>
          </a:xfrm>
          <a:custGeom>
            <a:avLst/>
            <a:gdLst/>
            <a:ahLst/>
            <a:cxnLst/>
            <a:rect l="l" t="t" r="r" b="b"/>
            <a:pathLst>
              <a:path w="13167360" h="8229600">
                <a:moveTo>
                  <a:pt x="0" y="0"/>
                </a:moveTo>
                <a:lnTo>
                  <a:pt x="13167360" y="0"/>
                </a:lnTo>
                <a:lnTo>
                  <a:pt x="13167360" y="8229600"/>
                </a:lnTo>
                <a:lnTo>
                  <a:pt x="0" y="8229600"/>
                </a:lnTo>
                <a:lnTo>
                  <a:pt x="0" y="0"/>
                </a:lnTo>
                <a:close/>
              </a:path>
            </a:pathLst>
          </a:custGeom>
          <a:blipFill>
            <a:blip r:embed="rId2">
              <a:alphaModFix amt="38000"/>
            </a:blip>
            <a:stretch>
              <a:fillRect/>
            </a:stretch>
          </a:blipFill>
        </p:spPr>
        <p:txBody>
          <a:bodyPr/>
          <a:lstStyle/>
          <a:p>
            <a:endParaRPr lang="en-CA"/>
          </a:p>
        </p:txBody>
      </p:sp>
      <p:grpSp>
        <p:nvGrpSpPr>
          <p:cNvPr id="3" name="Group 3"/>
          <p:cNvGrpSpPr/>
          <p:nvPr/>
        </p:nvGrpSpPr>
        <p:grpSpPr>
          <a:xfrm>
            <a:off x="1280841" y="1758675"/>
            <a:ext cx="10018893" cy="6997113"/>
            <a:chOff x="0" y="-28575"/>
            <a:chExt cx="13358524" cy="9329484"/>
          </a:xfrm>
        </p:grpSpPr>
        <p:sp>
          <p:nvSpPr>
            <p:cNvPr id="4" name="TextBox 4"/>
            <p:cNvSpPr txBox="1"/>
            <p:nvPr/>
          </p:nvSpPr>
          <p:spPr>
            <a:xfrm>
              <a:off x="0" y="-28575"/>
              <a:ext cx="13358524" cy="5648982"/>
            </a:xfrm>
            <a:prstGeom prst="rect">
              <a:avLst/>
            </a:prstGeom>
          </p:spPr>
          <p:txBody>
            <a:bodyPr lIns="0" tIns="0" rIns="0" bIns="0" rtlCol="0" anchor="t">
              <a:spAutoFit/>
            </a:bodyPr>
            <a:lstStyle/>
            <a:p>
              <a:pPr marL="0" lvl="0" indent="0" algn="l">
                <a:lnSpc>
                  <a:spcPts val="4785"/>
                </a:lnSpc>
              </a:pPr>
              <a:r>
                <a:rPr lang="en-US" sz="2800" dirty="0">
                  <a:solidFill>
                    <a:srgbClr val="212121"/>
                  </a:solidFill>
                  <a:latin typeface="Arial"/>
                </a:rPr>
                <a:t>Vacant Rooms – Did you know? </a:t>
              </a:r>
            </a:p>
            <a:p>
              <a:pPr marL="0" lvl="0" indent="0" algn="l">
                <a:lnSpc>
                  <a:spcPts val="4785"/>
                </a:lnSpc>
              </a:pPr>
              <a:endParaRPr lang="en-US" sz="2800" dirty="0">
                <a:solidFill>
                  <a:srgbClr val="212121"/>
                </a:solidFill>
                <a:latin typeface="Arial"/>
              </a:endParaRPr>
            </a:p>
            <a:p>
              <a:pPr marL="0" lvl="0" indent="0" algn="l">
                <a:lnSpc>
                  <a:spcPts val="4785"/>
                </a:lnSpc>
              </a:pPr>
              <a:r>
                <a:rPr lang="en-US" sz="2800" dirty="0">
                  <a:solidFill>
                    <a:srgbClr val="212121"/>
                  </a:solidFill>
                  <a:latin typeface="Arial"/>
                </a:rPr>
                <a:t>Only 10% of buyers can visualize a space! Vacant rooms appear smaller to potential buyers and raise concerns regarding furniture placement. </a:t>
              </a:r>
            </a:p>
            <a:p>
              <a:pPr marL="0" lvl="0" indent="0" algn="l">
                <a:lnSpc>
                  <a:spcPts val="4785"/>
                </a:lnSpc>
              </a:pPr>
              <a:endParaRPr lang="en-US" sz="2800" dirty="0">
                <a:solidFill>
                  <a:srgbClr val="212121"/>
                </a:solidFill>
                <a:latin typeface="Arial"/>
              </a:endParaRPr>
            </a:p>
            <a:p>
              <a:pPr marL="0" lvl="0" indent="0" algn="l">
                <a:lnSpc>
                  <a:spcPts val="4785"/>
                </a:lnSpc>
              </a:pPr>
              <a:r>
                <a:rPr lang="en-US" sz="2800" dirty="0">
                  <a:solidFill>
                    <a:srgbClr val="212121"/>
                  </a:solidFill>
                  <a:latin typeface="Arial"/>
                </a:rPr>
                <a:t>Don’t lose out on 90% of the buyers – stage it!</a:t>
              </a:r>
            </a:p>
          </p:txBody>
        </p:sp>
        <p:pic>
          <p:nvPicPr>
            <p:cNvPr id="5" name="Picture 5"/>
            <p:cNvPicPr>
              <a:picLocks noChangeAspect="1"/>
            </p:cNvPicPr>
            <p:nvPr/>
          </p:nvPicPr>
          <p:blipFill>
            <a:blip r:embed="rId3"/>
            <a:srcRect/>
            <a:stretch>
              <a:fillRect/>
            </a:stretch>
          </p:blipFill>
          <p:spPr>
            <a:xfrm>
              <a:off x="0" y="7571730"/>
              <a:ext cx="8371759" cy="1729179"/>
            </a:xfrm>
            <a:prstGeom prst="rect">
              <a:avLst/>
            </a:prstGeom>
          </p:spPr>
        </p:pic>
      </p:grpSp>
      <p:sp>
        <p:nvSpPr>
          <p:cNvPr id="6" name="AutoShape 6"/>
          <p:cNvSpPr/>
          <p:nvPr/>
        </p:nvSpPr>
        <p:spPr>
          <a:xfrm>
            <a:off x="0" y="-138594"/>
            <a:ext cx="299367" cy="10564189"/>
          </a:xfrm>
          <a:prstGeom prst="rect">
            <a:avLst/>
          </a:prstGeom>
          <a:solidFill>
            <a:srgbClr val="212121"/>
          </a:solidFill>
        </p:spPr>
        <p:txBody>
          <a:bodyPr/>
          <a:lstStyle/>
          <a:p>
            <a:endParaRPr lang="en-CA"/>
          </a:p>
        </p:txBody>
      </p:sp>
      <p:sp>
        <p:nvSpPr>
          <p:cNvPr id="7" name="AutoShape 7"/>
          <p:cNvSpPr/>
          <p:nvPr/>
        </p:nvSpPr>
        <p:spPr>
          <a:xfrm>
            <a:off x="0" y="-138594"/>
            <a:ext cx="299367" cy="2477174"/>
          </a:xfrm>
          <a:prstGeom prst="rect">
            <a:avLst/>
          </a:prstGeom>
          <a:solidFill>
            <a:srgbClr val="FFFFFF"/>
          </a:solidFill>
        </p:spPr>
        <p:txBody>
          <a:bodyPr/>
          <a:lstStyle/>
          <a:p>
            <a:endParaRPr lang="en-CA"/>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DBAB1"/>
        </a:solidFill>
        <a:effectLst/>
      </p:bgPr>
    </p:bg>
    <p:spTree>
      <p:nvGrpSpPr>
        <p:cNvPr id="1" name=""/>
        <p:cNvGrpSpPr/>
        <p:nvPr/>
      </p:nvGrpSpPr>
      <p:grpSpPr>
        <a:xfrm>
          <a:off x="0" y="0"/>
          <a:ext cx="0" cy="0"/>
          <a:chOff x="0" y="0"/>
          <a:chExt cx="0" cy="0"/>
        </a:xfrm>
      </p:grpSpPr>
      <p:grpSp>
        <p:nvGrpSpPr>
          <p:cNvPr id="2" name="Group 2"/>
          <p:cNvGrpSpPr/>
          <p:nvPr/>
        </p:nvGrpSpPr>
        <p:grpSpPr>
          <a:xfrm>
            <a:off x="1295400" y="1409700"/>
            <a:ext cx="10018893" cy="7149863"/>
            <a:chOff x="0" y="-19051"/>
            <a:chExt cx="13358524" cy="9533150"/>
          </a:xfrm>
        </p:grpSpPr>
        <p:sp>
          <p:nvSpPr>
            <p:cNvPr id="3" name="TextBox 3"/>
            <p:cNvSpPr txBox="1"/>
            <p:nvPr/>
          </p:nvSpPr>
          <p:spPr>
            <a:xfrm>
              <a:off x="0" y="-19051"/>
              <a:ext cx="13358524" cy="7779908"/>
            </a:xfrm>
            <a:prstGeom prst="rect">
              <a:avLst/>
            </a:prstGeom>
          </p:spPr>
          <p:txBody>
            <a:bodyPr lIns="0" tIns="0" rIns="0" bIns="0" rtlCol="0" anchor="t">
              <a:spAutoFit/>
            </a:bodyPr>
            <a:lstStyle/>
            <a:p>
              <a:pPr marL="0" lvl="0" indent="0" algn="l">
                <a:lnSpc>
                  <a:spcPts val="3515"/>
                </a:lnSpc>
              </a:pPr>
              <a:r>
                <a:rPr lang="en-US" sz="3316" dirty="0">
                  <a:solidFill>
                    <a:srgbClr val="212121"/>
                  </a:solidFill>
                  <a:latin typeface="Arial"/>
                </a:rPr>
                <a:t>Self-Staging – With access to so many resources with tips for selling your home, including TV, the Internet, and DIY books, it’s easy to misinterpret the information provided in these resources and apply these techniques incorrectly. </a:t>
              </a:r>
            </a:p>
            <a:p>
              <a:pPr marL="0" lvl="0" indent="0" algn="l">
                <a:lnSpc>
                  <a:spcPts val="3515"/>
                </a:lnSpc>
              </a:pPr>
              <a:endParaRPr lang="en-US" sz="3316" dirty="0">
                <a:solidFill>
                  <a:srgbClr val="212121"/>
                </a:solidFill>
                <a:latin typeface="Arial"/>
              </a:endParaRPr>
            </a:p>
            <a:p>
              <a:pPr marL="0" lvl="0" indent="0" algn="ctr">
                <a:lnSpc>
                  <a:spcPts val="3515"/>
                </a:lnSpc>
              </a:pPr>
              <a:r>
                <a:rPr lang="en-US" sz="3316" b="1" dirty="0">
                  <a:solidFill>
                    <a:srgbClr val="212121"/>
                  </a:solidFill>
                  <a:latin typeface="Arial"/>
                </a:rPr>
                <a:t>Every home is unique and should be staged as such</a:t>
              </a:r>
              <a:r>
                <a:rPr lang="en-US" sz="3316" dirty="0">
                  <a:solidFill>
                    <a:srgbClr val="212121"/>
                  </a:solidFill>
                  <a:latin typeface="Arial"/>
                </a:rPr>
                <a:t>.</a:t>
              </a:r>
            </a:p>
            <a:p>
              <a:pPr marL="0" lvl="0" indent="0" algn="l">
                <a:lnSpc>
                  <a:spcPts val="3515"/>
                </a:lnSpc>
              </a:pPr>
              <a:endParaRPr lang="en-US" sz="3316" dirty="0">
                <a:solidFill>
                  <a:srgbClr val="212121"/>
                </a:solidFill>
                <a:latin typeface="Arial"/>
              </a:endParaRPr>
            </a:p>
            <a:p>
              <a:pPr marL="0" lvl="0" indent="0" algn="l">
                <a:lnSpc>
                  <a:spcPts val="3515"/>
                </a:lnSpc>
              </a:pPr>
              <a:r>
                <a:rPr lang="en-US" sz="3316" dirty="0">
                  <a:solidFill>
                    <a:srgbClr val="212121"/>
                  </a:solidFill>
                  <a:latin typeface="Arial"/>
                </a:rPr>
                <a:t>Certified Home Staging Professionals are trained to deal with all types of challenging rooms and have the solutions to help your house make a lasting impression.</a:t>
              </a:r>
            </a:p>
          </p:txBody>
        </p:sp>
        <p:pic>
          <p:nvPicPr>
            <p:cNvPr id="4" name="Picture 4"/>
            <p:cNvPicPr>
              <a:picLocks noChangeAspect="1"/>
            </p:cNvPicPr>
            <p:nvPr/>
          </p:nvPicPr>
          <p:blipFill>
            <a:blip r:embed="rId2"/>
            <a:srcRect/>
            <a:stretch>
              <a:fillRect/>
            </a:stretch>
          </p:blipFill>
          <p:spPr>
            <a:xfrm>
              <a:off x="609600" y="7784920"/>
              <a:ext cx="8371759" cy="1729179"/>
            </a:xfrm>
            <a:prstGeom prst="rect">
              <a:avLst/>
            </a:prstGeom>
          </p:spPr>
        </p:pic>
      </p:grpSp>
      <p:sp>
        <p:nvSpPr>
          <p:cNvPr id="5" name="AutoShape 5"/>
          <p:cNvSpPr/>
          <p:nvPr/>
        </p:nvSpPr>
        <p:spPr>
          <a:xfrm>
            <a:off x="0" y="-138594"/>
            <a:ext cx="299367" cy="10564189"/>
          </a:xfrm>
          <a:prstGeom prst="rect">
            <a:avLst/>
          </a:prstGeom>
          <a:solidFill>
            <a:srgbClr val="212121"/>
          </a:solidFill>
        </p:spPr>
        <p:txBody>
          <a:bodyPr/>
          <a:lstStyle/>
          <a:p>
            <a:endParaRPr lang="en-CA"/>
          </a:p>
        </p:txBody>
      </p:sp>
      <p:sp>
        <p:nvSpPr>
          <p:cNvPr id="6" name="AutoShape 6"/>
          <p:cNvSpPr/>
          <p:nvPr/>
        </p:nvSpPr>
        <p:spPr>
          <a:xfrm>
            <a:off x="0" y="-138594"/>
            <a:ext cx="299367" cy="2477174"/>
          </a:xfrm>
          <a:prstGeom prst="rect">
            <a:avLst/>
          </a:prstGeom>
          <a:solidFill>
            <a:srgbClr val="FFFFFF"/>
          </a:solidFill>
        </p:spPr>
        <p:txBody>
          <a:bodyPr/>
          <a:lstStyle/>
          <a:p>
            <a:endParaRPr lang="en-CA"/>
          </a:p>
        </p:txBody>
      </p:sp>
      <p:sp>
        <p:nvSpPr>
          <p:cNvPr id="7" name="Freeform 7"/>
          <p:cNvSpPr/>
          <p:nvPr/>
        </p:nvSpPr>
        <p:spPr>
          <a:xfrm>
            <a:off x="11635883" y="874830"/>
            <a:ext cx="5657850" cy="8229600"/>
          </a:xfrm>
          <a:custGeom>
            <a:avLst/>
            <a:gdLst/>
            <a:ahLst/>
            <a:cxnLst/>
            <a:rect l="l" t="t" r="r" b="b"/>
            <a:pathLst>
              <a:path w="5657850" h="8229600">
                <a:moveTo>
                  <a:pt x="0" y="0"/>
                </a:moveTo>
                <a:lnTo>
                  <a:pt x="5657850" y="0"/>
                </a:lnTo>
                <a:lnTo>
                  <a:pt x="5657850" y="8229600"/>
                </a:lnTo>
                <a:lnTo>
                  <a:pt x="0" y="8229600"/>
                </a:lnTo>
                <a:lnTo>
                  <a:pt x="0" y="0"/>
                </a:lnTo>
                <a:close/>
              </a:path>
            </a:pathLst>
          </a:custGeom>
          <a:blipFill>
            <a:blip r:embed="rId3"/>
            <a:stretch>
              <a:fillRect/>
            </a:stretch>
          </a:blipFill>
        </p:spPr>
        <p:txBody>
          <a:bodyPr/>
          <a:lstStyle/>
          <a:p>
            <a:endParaRPr lang="en-CA"/>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DBAB1"/>
        </a:solidFill>
        <a:effectLst/>
      </p:bgPr>
    </p:bg>
    <p:spTree>
      <p:nvGrpSpPr>
        <p:cNvPr id="1" name=""/>
        <p:cNvGrpSpPr/>
        <p:nvPr/>
      </p:nvGrpSpPr>
      <p:grpSpPr>
        <a:xfrm>
          <a:off x="0" y="0"/>
          <a:ext cx="0" cy="0"/>
          <a:chOff x="0" y="0"/>
          <a:chExt cx="0" cy="0"/>
        </a:xfrm>
      </p:grpSpPr>
      <p:grpSp>
        <p:nvGrpSpPr>
          <p:cNvPr id="2" name="Group 2"/>
          <p:cNvGrpSpPr/>
          <p:nvPr/>
        </p:nvGrpSpPr>
        <p:grpSpPr>
          <a:xfrm>
            <a:off x="1280841" y="2182655"/>
            <a:ext cx="10018893" cy="6149151"/>
            <a:chOff x="0" y="-28575"/>
            <a:chExt cx="13358524" cy="8198869"/>
          </a:xfrm>
        </p:grpSpPr>
        <p:sp>
          <p:nvSpPr>
            <p:cNvPr id="3" name="TextBox 3"/>
            <p:cNvSpPr txBox="1"/>
            <p:nvPr/>
          </p:nvSpPr>
          <p:spPr>
            <a:xfrm>
              <a:off x="0" y="-28575"/>
              <a:ext cx="13358524" cy="4863897"/>
            </a:xfrm>
            <a:prstGeom prst="rect">
              <a:avLst/>
            </a:prstGeom>
          </p:spPr>
          <p:txBody>
            <a:bodyPr lIns="0" tIns="0" rIns="0" bIns="0" rtlCol="0" anchor="t">
              <a:spAutoFit/>
            </a:bodyPr>
            <a:lstStyle/>
            <a:p>
              <a:pPr marL="0" lvl="0" indent="0" algn="l">
                <a:lnSpc>
                  <a:spcPts val="3636"/>
                </a:lnSpc>
              </a:pPr>
              <a:r>
                <a:rPr lang="en-US" sz="2400" dirty="0">
                  <a:solidFill>
                    <a:srgbClr val="212121"/>
                  </a:solidFill>
                  <a:latin typeface="Arial"/>
                </a:rPr>
                <a:t>Staging With Random Furniture – When a space is missing the furniture that it needs to define it and fill it effectively, we often hear things such as “My mom has an extra coffee table” and “My friend said I could borrow some art”. </a:t>
              </a:r>
            </a:p>
            <a:p>
              <a:pPr marL="0" lvl="0" indent="0" algn="l">
                <a:lnSpc>
                  <a:spcPts val="3636"/>
                </a:lnSpc>
              </a:pPr>
              <a:endParaRPr lang="en-US" sz="2400" i="1" dirty="0">
                <a:solidFill>
                  <a:srgbClr val="212121"/>
                </a:solidFill>
                <a:latin typeface="Arial"/>
              </a:endParaRPr>
            </a:p>
            <a:p>
              <a:pPr marL="0" lvl="0" indent="0" algn="l">
                <a:lnSpc>
                  <a:spcPts val="3636"/>
                </a:lnSpc>
              </a:pPr>
              <a:r>
                <a:rPr lang="en-US" sz="2400" i="1" dirty="0">
                  <a:solidFill>
                    <a:srgbClr val="212121"/>
                  </a:solidFill>
                  <a:latin typeface="Arial"/>
                </a:rPr>
                <a:t>These pieces are intended to coordinate with their respective owners’ styles and furnishings and may appear out of place in your home. Use caution when borrowing any items.</a:t>
              </a:r>
            </a:p>
          </p:txBody>
        </p:sp>
        <p:pic>
          <p:nvPicPr>
            <p:cNvPr id="4" name="Picture 4"/>
            <p:cNvPicPr>
              <a:picLocks noChangeAspect="1"/>
            </p:cNvPicPr>
            <p:nvPr/>
          </p:nvPicPr>
          <p:blipFill>
            <a:blip r:embed="rId2"/>
            <a:srcRect/>
            <a:stretch>
              <a:fillRect/>
            </a:stretch>
          </p:blipFill>
          <p:spPr>
            <a:xfrm>
              <a:off x="0" y="6441115"/>
              <a:ext cx="8371759" cy="1729179"/>
            </a:xfrm>
            <a:prstGeom prst="rect">
              <a:avLst/>
            </a:prstGeom>
          </p:spPr>
        </p:pic>
      </p:grpSp>
      <p:sp>
        <p:nvSpPr>
          <p:cNvPr id="5" name="AutoShape 5"/>
          <p:cNvSpPr/>
          <p:nvPr/>
        </p:nvSpPr>
        <p:spPr>
          <a:xfrm>
            <a:off x="0" y="-138594"/>
            <a:ext cx="299367" cy="10564189"/>
          </a:xfrm>
          <a:prstGeom prst="rect">
            <a:avLst/>
          </a:prstGeom>
          <a:solidFill>
            <a:srgbClr val="212121"/>
          </a:solidFill>
        </p:spPr>
        <p:txBody>
          <a:bodyPr/>
          <a:lstStyle/>
          <a:p>
            <a:endParaRPr lang="en-CA"/>
          </a:p>
        </p:txBody>
      </p:sp>
      <p:sp>
        <p:nvSpPr>
          <p:cNvPr id="6" name="AutoShape 6"/>
          <p:cNvSpPr/>
          <p:nvPr/>
        </p:nvSpPr>
        <p:spPr>
          <a:xfrm>
            <a:off x="0" y="-138594"/>
            <a:ext cx="299367" cy="2477174"/>
          </a:xfrm>
          <a:prstGeom prst="rect">
            <a:avLst/>
          </a:prstGeom>
          <a:solidFill>
            <a:srgbClr val="FFFFFF"/>
          </a:solidFill>
        </p:spPr>
        <p:txBody>
          <a:bodyPr/>
          <a:lstStyle/>
          <a:p>
            <a:endParaRPr lang="en-CA"/>
          </a:p>
        </p:txBody>
      </p:sp>
      <p:sp>
        <p:nvSpPr>
          <p:cNvPr id="7" name="Freeform 7"/>
          <p:cNvSpPr/>
          <p:nvPr/>
        </p:nvSpPr>
        <p:spPr>
          <a:xfrm>
            <a:off x="12511187" y="498046"/>
            <a:ext cx="4323969" cy="8229600"/>
          </a:xfrm>
          <a:custGeom>
            <a:avLst/>
            <a:gdLst/>
            <a:ahLst/>
            <a:cxnLst/>
            <a:rect l="l" t="t" r="r" b="b"/>
            <a:pathLst>
              <a:path w="4323969" h="8229600">
                <a:moveTo>
                  <a:pt x="0" y="0"/>
                </a:moveTo>
                <a:lnTo>
                  <a:pt x="4323969" y="0"/>
                </a:lnTo>
                <a:lnTo>
                  <a:pt x="4323969" y="8229600"/>
                </a:lnTo>
                <a:lnTo>
                  <a:pt x="0" y="8229600"/>
                </a:lnTo>
                <a:lnTo>
                  <a:pt x="0" y="0"/>
                </a:lnTo>
                <a:close/>
              </a:path>
            </a:pathLst>
          </a:custGeom>
          <a:blipFill>
            <a:blip r:embed="rId3"/>
            <a:stretch>
              <a:fillRect/>
            </a:stretch>
          </a:blipFill>
        </p:spPr>
        <p:txBody>
          <a:bodyPr/>
          <a:lstStyle/>
          <a:p>
            <a:endParaRPr lang="en-CA"/>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DBAB1"/>
        </a:solidFill>
        <a:effectLst/>
      </p:bgPr>
    </p:bg>
    <p:spTree>
      <p:nvGrpSpPr>
        <p:cNvPr id="1" name=""/>
        <p:cNvGrpSpPr/>
        <p:nvPr/>
      </p:nvGrpSpPr>
      <p:grpSpPr>
        <a:xfrm>
          <a:off x="0" y="0"/>
          <a:ext cx="0" cy="0"/>
          <a:chOff x="0" y="0"/>
          <a:chExt cx="0" cy="0"/>
        </a:xfrm>
      </p:grpSpPr>
      <p:grpSp>
        <p:nvGrpSpPr>
          <p:cNvPr id="2" name="Group 2"/>
          <p:cNvGrpSpPr/>
          <p:nvPr/>
        </p:nvGrpSpPr>
        <p:grpSpPr>
          <a:xfrm>
            <a:off x="1280841" y="2226057"/>
            <a:ext cx="10018893" cy="6069491"/>
            <a:chOff x="0" y="-19049"/>
            <a:chExt cx="13358524" cy="8092655"/>
          </a:xfrm>
        </p:grpSpPr>
        <p:sp>
          <p:nvSpPr>
            <p:cNvPr id="3" name="TextBox 3"/>
            <p:cNvSpPr txBox="1"/>
            <p:nvPr/>
          </p:nvSpPr>
          <p:spPr>
            <a:xfrm>
              <a:off x="0" y="-19049"/>
              <a:ext cx="13358524" cy="6159122"/>
            </a:xfrm>
            <a:prstGeom prst="rect">
              <a:avLst/>
            </a:prstGeom>
          </p:spPr>
          <p:txBody>
            <a:bodyPr lIns="0" tIns="0" rIns="0" bIns="0" rtlCol="0" anchor="t">
              <a:spAutoFit/>
            </a:bodyPr>
            <a:lstStyle/>
            <a:p>
              <a:pPr marL="0" lvl="0" indent="0" algn="l">
                <a:lnSpc>
                  <a:spcPts val="3287"/>
                </a:lnSpc>
              </a:pPr>
              <a:r>
                <a:rPr lang="en-US" sz="2400" dirty="0">
                  <a:solidFill>
                    <a:srgbClr val="212121"/>
                  </a:solidFill>
                  <a:latin typeface="Arial"/>
                </a:rPr>
                <a:t>Bare Walls – Too often we are greeted with properties that lack any wall decorations. Homeowners commonly suffer from a fear of commitment – to artwork. Afraid to put holes in the walls until they find that “perfect piece”, they find themselves years later with an incomplete room. </a:t>
              </a:r>
            </a:p>
            <a:p>
              <a:pPr marL="0" lvl="0" indent="0" algn="l">
                <a:lnSpc>
                  <a:spcPts val="3287"/>
                </a:lnSpc>
              </a:pPr>
              <a:endParaRPr lang="en-US" sz="2400" dirty="0">
                <a:solidFill>
                  <a:srgbClr val="212121"/>
                </a:solidFill>
                <a:latin typeface="Arial"/>
              </a:endParaRPr>
            </a:p>
            <a:p>
              <a:pPr marL="0" lvl="0" indent="0" algn="l">
                <a:lnSpc>
                  <a:spcPts val="3287"/>
                </a:lnSpc>
              </a:pPr>
              <a:endParaRPr lang="en-US" sz="2400" dirty="0">
                <a:solidFill>
                  <a:srgbClr val="212121"/>
                </a:solidFill>
                <a:latin typeface="Arial"/>
              </a:endParaRPr>
            </a:p>
            <a:p>
              <a:pPr marL="0" lvl="0" indent="0" algn="l">
                <a:lnSpc>
                  <a:spcPts val="3287"/>
                </a:lnSpc>
              </a:pPr>
              <a:r>
                <a:rPr lang="en-US" sz="2400" dirty="0">
                  <a:solidFill>
                    <a:srgbClr val="212121"/>
                  </a:solidFill>
                  <a:latin typeface="Arial"/>
                </a:rPr>
                <a:t>Wall furnishings help to pull the room together and provide a warm, “cozy” look and feeling. </a:t>
              </a:r>
            </a:p>
            <a:p>
              <a:pPr marL="0" lvl="0" indent="0" algn="l">
                <a:lnSpc>
                  <a:spcPts val="3287"/>
                </a:lnSpc>
              </a:pPr>
              <a:endParaRPr lang="en-US" sz="2400" b="1" dirty="0">
                <a:solidFill>
                  <a:srgbClr val="212121"/>
                </a:solidFill>
                <a:latin typeface="Arial"/>
              </a:endParaRPr>
            </a:p>
            <a:p>
              <a:pPr marL="0" lvl="0" indent="0" algn="l">
                <a:lnSpc>
                  <a:spcPts val="3287"/>
                </a:lnSpc>
              </a:pPr>
              <a:r>
                <a:rPr lang="en-US" sz="2400" b="1" dirty="0">
                  <a:solidFill>
                    <a:srgbClr val="212121"/>
                  </a:solidFill>
                  <a:latin typeface="Arial"/>
                </a:rPr>
                <a:t>For selling purposes, be sure to avoid any personal wall pieces and instead swap these for more neutral artwork.</a:t>
              </a:r>
            </a:p>
          </p:txBody>
        </p:sp>
        <p:pic>
          <p:nvPicPr>
            <p:cNvPr id="4" name="Picture 4"/>
            <p:cNvPicPr>
              <a:picLocks noChangeAspect="1"/>
            </p:cNvPicPr>
            <p:nvPr/>
          </p:nvPicPr>
          <p:blipFill>
            <a:blip r:embed="rId2"/>
            <a:srcRect/>
            <a:stretch>
              <a:fillRect/>
            </a:stretch>
          </p:blipFill>
          <p:spPr>
            <a:xfrm>
              <a:off x="0" y="6344427"/>
              <a:ext cx="8371759" cy="1729179"/>
            </a:xfrm>
            <a:prstGeom prst="rect">
              <a:avLst/>
            </a:prstGeom>
          </p:spPr>
        </p:pic>
      </p:grpSp>
      <p:sp>
        <p:nvSpPr>
          <p:cNvPr id="5" name="AutoShape 5"/>
          <p:cNvSpPr/>
          <p:nvPr/>
        </p:nvSpPr>
        <p:spPr>
          <a:xfrm>
            <a:off x="0" y="-138594"/>
            <a:ext cx="299367" cy="10564189"/>
          </a:xfrm>
          <a:prstGeom prst="rect">
            <a:avLst/>
          </a:prstGeom>
          <a:solidFill>
            <a:srgbClr val="212121"/>
          </a:solidFill>
        </p:spPr>
        <p:txBody>
          <a:bodyPr/>
          <a:lstStyle/>
          <a:p>
            <a:endParaRPr lang="en-CA"/>
          </a:p>
        </p:txBody>
      </p:sp>
      <p:sp>
        <p:nvSpPr>
          <p:cNvPr id="6" name="AutoShape 6"/>
          <p:cNvSpPr/>
          <p:nvPr/>
        </p:nvSpPr>
        <p:spPr>
          <a:xfrm>
            <a:off x="0" y="-138594"/>
            <a:ext cx="299367" cy="2477174"/>
          </a:xfrm>
          <a:prstGeom prst="rect">
            <a:avLst/>
          </a:prstGeom>
          <a:solidFill>
            <a:srgbClr val="FFFFFF"/>
          </a:solidFill>
        </p:spPr>
        <p:txBody>
          <a:bodyPr/>
          <a:lstStyle/>
          <a:p>
            <a:endParaRPr lang="en-CA"/>
          </a:p>
        </p:txBody>
      </p:sp>
      <p:sp>
        <p:nvSpPr>
          <p:cNvPr id="7" name="Freeform 7"/>
          <p:cNvSpPr/>
          <p:nvPr/>
        </p:nvSpPr>
        <p:spPr>
          <a:xfrm>
            <a:off x="11839404" y="1102461"/>
            <a:ext cx="5486400" cy="8229600"/>
          </a:xfrm>
          <a:custGeom>
            <a:avLst/>
            <a:gdLst/>
            <a:ahLst/>
            <a:cxnLst/>
            <a:rect l="l" t="t" r="r" b="b"/>
            <a:pathLst>
              <a:path w="5486400" h="8229600">
                <a:moveTo>
                  <a:pt x="0" y="0"/>
                </a:moveTo>
                <a:lnTo>
                  <a:pt x="5486400" y="0"/>
                </a:lnTo>
                <a:lnTo>
                  <a:pt x="5486400" y="8229600"/>
                </a:lnTo>
                <a:lnTo>
                  <a:pt x="0" y="8229600"/>
                </a:lnTo>
                <a:lnTo>
                  <a:pt x="0" y="0"/>
                </a:lnTo>
                <a:close/>
              </a:path>
            </a:pathLst>
          </a:custGeom>
          <a:blipFill>
            <a:blip r:embed="rId3"/>
            <a:stretch>
              <a:fillRect/>
            </a:stretch>
          </a:blipFill>
        </p:spPr>
        <p:txBody>
          <a:bodyPr/>
          <a:lstStyle/>
          <a:p>
            <a:endParaRPr lang="en-CA"/>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DBAB1"/>
        </a:solidFill>
        <a:effectLst/>
      </p:bgPr>
    </p:bg>
    <p:spTree>
      <p:nvGrpSpPr>
        <p:cNvPr id="1" name=""/>
        <p:cNvGrpSpPr/>
        <p:nvPr/>
      </p:nvGrpSpPr>
      <p:grpSpPr>
        <a:xfrm>
          <a:off x="0" y="0"/>
          <a:ext cx="0" cy="0"/>
          <a:chOff x="0" y="0"/>
          <a:chExt cx="0" cy="0"/>
        </a:xfrm>
      </p:grpSpPr>
      <p:sp>
        <p:nvSpPr>
          <p:cNvPr id="2" name="Freeform 2"/>
          <p:cNvSpPr/>
          <p:nvPr/>
        </p:nvSpPr>
        <p:spPr>
          <a:xfrm>
            <a:off x="7543800" y="1093716"/>
            <a:ext cx="10323355" cy="8229600"/>
          </a:xfrm>
          <a:custGeom>
            <a:avLst/>
            <a:gdLst/>
            <a:ahLst/>
            <a:cxnLst/>
            <a:rect l="l" t="t" r="r" b="b"/>
            <a:pathLst>
              <a:path w="11273425" h="8229600">
                <a:moveTo>
                  <a:pt x="0" y="0"/>
                </a:moveTo>
                <a:lnTo>
                  <a:pt x="11273425" y="0"/>
                </a:lnTo>
                <a:lnTo>
                  <a:pt x="11273425" y="8229600"/>
                </a:lnTo>
                <a:lnTo>
                  <a:pt x="0" y="8229600"/>
                </a:lnTo>
                <a:lnTo>
                  <a:pt x="0" y="0"/>
                </a:lnTo>
                <a:close/>
              </a:path>
            </a:pathLst>
          </a:custGeom>
          <a:blipFill>
            <a:blip r:embed="rId2">
              <a:alphaModFix amt="25000"/>
            </a:blip>
            <a:stretch>
              <a:fillRect/>
            </a:stretch>
          </a:blipFill>
        </p:spPr>
        <p:txBody>
          <a:bodyPr/>
          <a:lstStyle/>
          <a:p>
            <a:endParaRPr lang="en-CA"/>
          </a:p>
        </p:txBody>
      </p:sp>
      <p:grpSp>
        <p:nvGrpSpPr>
          <p:cNvPr id="3" name="Group 3"/>
          <p:cNvGrpSpPr/>
          <p:nvPr/>
        </p:nvGrpSpPr>
        <p:grpSpPr>
          <a:xfrm>
            <a:off x="1112581" y="2019300"/>
            <a:ext cx="6278819" cy="6402284"/>
            <a:chOff x="-446959" y="-28575"/>
            <a:chExt cx="8371759" cy="8536379"/>
          </a:xfrm>
        </p:grpSpPr>
        <p:sp>
          <p:nvSpPr>
            <p:cNvPr id="4" name="TextBox 4"/>
            <p:cNvSpPr txBox="1"/>
            <p:nvPr/>
          </p:nvSpPr>
          <p:spPr>
            <a:xfrm>
              <a:off x="1" y="-28575"/>
              <a:ext cx="7721600" cy="6469720"/>
            </a:xfrm>
            <a:prstGeom prst="rect">
              <a:avLst/>
            </a:prstGeom>
          </p:spPr>
          <p:txBody>
            <a:bodyPr wrap="square" lIns="0" tIns="0" rIns="0" bIns="0" rtlCol="0" anchor="t">
              <a:spAutoFit/>
            </a:bodyPr>
            <a:lstStyle/>
            <a:p>
              <a:pPr marL="0" lvl="0" indent="0" algn="l">
                <a:lnSpc>
                  <a:spcPts val="4785"/>
                </a:lnSpc>
              </a:pPr>
              <a:r>
                <a:rPr lang="en-US" sz="2800" b="1" dirty="0">
                  <a:solidFill>
                    <a:srgbClr val="212121"/>
                  </a:solidFill>
                  <a:latin typeface="Arial"/>
                </a:rPr>
                <a:t>Staging AFTER Listing – You reach the greatest number of buyers within the first 2 weeks that the house is listed on the market – be sure that you make the best first impression possible by showing your house at it’s absolute finest from day one.</a:t>
              </a:r>
            </a:p>
          </p:txBody>
        </p:sp>
        <p:pic>
          <p:nvPicPr>
            <p:cNvPr id="5" name="Picture 5"/>
            <p:cNvPicPr>
              <a:picLocks noChangeAspect="1"/>
            </p:cNvPicPr>
            <p:nvPr/>
          </p:nvPicPr>
          <p:blipFill>
            <a:blip r:embed="rId3"/>
            <a:srcRect/>
            <a:stretch>
              <a:fillRect/>
            </a:stretch>
          </p:blipFill>
          <p:spPr>
            <a:xfrm>
              <a:off x="-446959" y="6778625"/>
              <a:ext cx="8371759" cy="1729179"/>
            </a:xfrm>
            <a:prstGeom prst="rect">
              <a:avLst/>
            </a:prstGeom>
          </p:spPr>
        </p:pic>
      </p:grpSp>
      <p:sp>
        <p:nvSpPr>
          <p:cNvPr id="6" name="AutoShape 6"/>
          <p:cNvSpPr/>
          <p:nvPr/>
        </p:nvSpPr>
        <p:spPr>
          <a:xfrm>
            <a:off x="0" y="-138594"/>
            <a:ext cx="299367" cy="10564189"/>
          </a:xfrm>
          <a:prstGeom prst="rect">
            <a:avLst/>
          </a:prstGeom>
          <a:solidFill>
            <a:srgbClr val="212121"/>
          </a:solidFill>
        </p:spPr>
        <p:txBody>
          <a:bodyPr/>
          <a:lstStyle/>
          <a:p>
            <a:endParaRPr lang="en-CA"/>
          </a:p>
        </p:txBody>
      </p:sp>
      <p:sp>
        <p:nvSpPr>
          <p:cNvPr id="7" name="AutoShape 7"/>
          <p:cNvSpPr/>
          <p:nvPr/>
        </p:nvSpPr>
        <p:spPr>
          <a:xfrm>
            <a:off x="0" y="-138594"/>
            <a:ext cx="299367" cy="2477174"/>
          </a:xfrm>
          <a:prstGeom prst="rect">
            <a:avLst/>
          </a:prstGeom>
          <a:solidFill>
            <a:srgbClr val="FFFFFF"/>
          </a:solidFill>
        </p:spPr>
        <p:txBody>
          <a:bodyPr/>
          <a:lstStyle/>
          <a:p>
            <a:endParaRPr lang="en-CA"/>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DBAB1"/>
        </a:solidFill>
        <a:effectLst/>
      </p:bgPr>
    </p:bg>
    <p:spTree>
      <p:nvGrpSpPr>
        <p:cNvPr id="1" name=""/>
        <p:cNvGrpSpPr/>
        <p:nvPr/>
      </p:nvGrpSpPr>
      <p:grpSpPr>
        <a:xfrm>
          <a:off x="0" y="0"/>
          <a:ext cx="0" cy="0"/>
          <a:chOff x="0" y="0"/>
          <a:chExt cx="0" cy="0"/>
        </a:xfrm>
      </p:grpSpPr>
      <p:sp>
        <p:nvSpPr>
          <p:cNvPr id="2" name="Freeform 2"/>
          <p:cNvSpPr/>
          <p:nvPr/>
        </p:nvSpPr>
        <p:spPr>
          <a:xfrm>
            <a:off x="3850341" y="965835"/>
            <a:ext cx="14260679" cy="8229600"/>
          </a:xfrm>
          <a:custGeom>
            <a:avLst/>
            <a:gdLst/>
            <a:ahLst/>
            <a:cxnLst/>
            <a:rect l="l" t="t" r="r" b="b"/>
            <a:pathLst>
              <a:path w="14260679" h="8229600">
                <a:moveTo>
                  <a:pt x="0" y="0"/>
                </a:moveTo>
                <a:lnTo>
                  <a:pt x="14260679" y="0"/>
                </a:lnTo>
                <a:lnTo>
                  <a:pt x="14260679" y="8229600"/>
                </a:lnTo>
                <a:lnTo>
                  <a:pt x="0" y="8229600"/>
                </a:lnTo>
                <a:lnTo>
                  <a:pt x="0" y="0"/>
                </a:lnTo>
                <a:close/>
              </a:path>
            </a:pathLst>
          </a:custGeom>
          <a:blipFill>
            <a:blip r:embed="rId2">
              <a:alphaModFix amt="29000"/>
            </a:blip>
            <a:stretch>
              <a:fillRect/>
            </a:stretch>
          </a:blipFill>
        </p:spPr>
        <p:txBody>
          <a:bodyPr/>
          <a:lstStyle/>
          <a:p>
            <a:endParaRPr lang="en-CA"/>
          </a:p>
        </p:txBody>
      </p:sp>
      <p:grpSp>
        <p:nvGrpSpPr>
          <p:cNvPr id="3" name="Group 3"/>
          <p:cNvGrpSpPr/>
          <p:nvPr/>
        </p:nvGrpSpPr>
        <p:grpSpPr>
          <a:xfrm>
            <a:off x="1280841" y="2013967"/>
            <a:ext cx="10018893" cy="6493672"/>
            <a:chOff x="0" y="-19051"/>
            <a:chExt cx="13358524" cy="8658229"/>
          </a:xfrm>
        </p:grpSpPr>
        <p:sp>
          <p:nvSpPr>
            <p:cNvPr id="4" name="TextBox 4"/>
            <p:cNvSpPr txBox="1"/>
            <p:nvPr/>
          </p:nvSpPr>
          <p:spPr>
            <a:xfrm>
              <a:off x="0" y="-19051"/>
              <a:ext cx="13358524" cy="5479449"/>
            </a:xfrm>
            <a:prstGeom prst="rect">
              <a:avLst/>
            </a:prstGeom>
          </p:spPr>
          <p:txBody>
            <a:bodyPr lIns="0" tIns="0" rIns="0" bIns="0" rtlCol="0" anchor="t">
              <a:spAutoFit/>
            </a:bodyPr>
            <a:lstStyle/>
            <a:p>
              <a:pPr marL="0" lvl="0" indent="0" algn="l">
                <a:lnSpc>
                  <a:spcPts val="3590"/>
                </a:lnSpc>
              </a:pPr>
              <a:r>
                <a:rPr lang="en-US" sz="2400" dirty="0">
                  <a:solidFill>
                    <a:srgbClr val="212121"/>
                  </a:solidFill>
                  <a:latin typeface="Arial"/>
                </a:rPr>
                <a:t>Too Much Furniture – When selling your home, less really is more. Ensure that furniture and other items are not interrupting the proper flow of the room. Too much furniture will make the room look smaller.</a:t>
              </a:r>
            </a:p>
            <a:p>
              <a:pPr marL="0" lvl="0" indent="0" algn="l">
                <a:lnSpc>
                  <a:spcPts val="3590"/>
                </a:lnSpc>
              </a:pPr>
              <a:endParaRPr lang="en-US" sz="2400" dirty="0">
                <a:solidFill>
                  <a:srgbClr val="212121"/>
                </a:solidFill>
                <a:latin typeface="Arial"/>
              </a:endParaRPr>
            </a:p>
            <a:p>
              <a:pPr marL="0" lvl="0" indent="0" algn="l">
                <a:lnSpc>
                  <a:spcPts val="3590"/>
                </a:lnSpc>
              </a:pPr>
              <a:r>
                <a:rPr lang="en-US" sz="2400" dirty="0">
                  <a:solidFill>
                    <a:srgbClr val="212121"/>
                  </a:solidFill>
                  <a:latin typeface="Arial"/>
                </a:rPr>
                <a:t> Remove the dresser or extra couch that doesn’t fit in the room and ensure that all walkways are clear.</a:t>
              </a:r>
            </a:p>
            <a:p>
              <a:pPr marL="0" lvl="0" indent="0" algn="l">
                <a:lnSpc>
                  <a:spcPts val="3590"/>
                </a:lnSpc>
              </a:pPr>
              <a:endParaRPr lang="en-US" sz="2400" dirty="0">
                <a:solidFill>
                  <a:srgbClr val="212121"/>
                </a:solidFill>
                <a:latin typeface="Arial"/>
              </a:endParaRPr>
            </a:p>
            <a:p>
              <a:pPr marL="0" lvl="0" indent="0" algn="l">
                <a:lnSpc>
                  <a:spcPts val="3590"/>
                </a:lnSpc>
              </a:pPr>
              <a:r>
                <a:rPr lang="en-US" sz="2400" dirty="0">
                  <a:solidFill>
                    <a:srgbClr val="212121"/>
                  </a:solidFill>
                  <a:latin typeface="Arial"/>
                </a:rPr>
                <a:t> Buyers will not notice that a piece of furniture is missing from a room, but they will notice a room that is furnished awkwardly.</a:t>
              </a:r>
            </a:p>
          </p:txBody>
        </p:sp>
        <p:pic>
          <p:nvPicPr>
            <p:cNvPr id="5" name="Picture 5"/>
            <p:cNvPicPr>
              <a:picLocks noChangeAspect="1"/>
            </p:cNvPicPr>
            <p:nvPr/>
          </p:nvPicPr>
          <p:blipFill>
            <a:blip r:embed="rId3"/>
            <a:srcRect/>
            <a:stretch>
              <a:fillRect/>
            </a:stretch>
          </p:blipFill>
          <p:spPr>
            <a:xfrm>
              <a:off x="0" y="6909999"/>
              <a:ext cx="8371759" cy="1729179"/>
            </a:xfrm>
            <a:prstGeom prst="rect">
              <a:avLst/>
            </a:prstGeom>
          </p:spPr>
        </p:pic>
      </p:grpSp>
      <p:sp>
        <p:nvSpPr>
          <p:cNvPr id="6" name="AutoShape 6"/>
          <p:cNvSpPr/>
          <p:nvPr/>
        </p:nvSpPr>
        <p:spPr>
          <a:xfrm>
            <a:off x="0" y="-138594"/>
            <a:ext cx="299367" cy="10564189"/>
          </a:xfrm>
          <a:prstGeom prst="rect">
            <a:avLst/>
          </a:prstGeom>
          <a:solidFill>
            <a:srgbClr val="212121"/>
          </a:solidFill>
        </p:spPr>
        <p:txBody>
          <a:bodyPr/>
          <a:lstStyle/>
          <a:p>
            <a:endParaRPr lang="en-CA"/>
          </a:p>
        </p:txBody>
      </p:sp>
      <p:sp>
        <p:nvSpPr>
          <p:cNvPr id="7" name="AutoShape 7"/>
          <p:cNvSpPr/>
          <p:nvPr/>
        </p:nvSpPr>
        <p:spPr>
          <a:xfrm>
            <a:off x="0" y="-138594"/>
            <a:ext cx="299367" cy="2477174"/>
          </a:xfrm>
          <a:prstGeom prst="rect">
            <a:avLst/>
          </a:prstGeom>
          <a:solidFill>
            <a:srgbClr val="FFFFFF"/>
          </a:solidFill>
        </p:spPr>
        <p:txBody>
          <a:bodyPr/>
          <a:lstStyle/>
          <a:p>
            <a:endParaRPr lang="en-CA"/>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DBAB1"/>
        </a:solidFill>
        <a:effectLst/>
      </p:bgPr>
    </p:bg>
    <p:spTree>
      <p:nvGrpSpPr>
        <p:cNvPr id="1" name=""/>
        <p:cNvGrpSpPr/>
        <p:nvPr/>
      </p:nvGrpSpPr>
      <p:grpSpPr>
        <a:xfrm>
          <a:off x="0" y="0"/>
          <a:ext cx="0" cy="0"/>
          <a:chOff x="0" y="0"/>
          <a:chExt cx="0" cy="0"/>
        </a:xfrm>
      </p:grpSpPr>
      <p:sp>
        <p:nvSpPr>
          <p:cNvPr id="2" name="Freeform 2"/>
          <p:cNvSpPr/>
          <p:nvPr/>
        </p:nvSpPr>
        <p:spPr>
          <a:xfrm>
            <a:off x="5545399" y="1082133"/>
            <a:ext cx="12344400" cy="8229600"/>
          </a:xfrm>
          <a:custGeom>
            <a:avLst/>
            <a:gdLst/>
            <a:ahLst/>
            <a:cxnLst/>
            <a:rect l="l" t="t" r="r" b="b"/>
            <a:pathLst>
              <a:path w="12344400" h="8229600">
                <a:moveTo>
                  <a:pt x="0" y="0"/>
                </a:moveTo>
                <a:lnTo>
                  <a:pt x="12344400" y="0"/>
                </a:lnTo>
                <a:lnTo>
                  <a:pt x="12344400" y="8229600"/>
                </a:lnTo>
                <a:lnTo>
                  <a:pt x="0" y="8229600"/>
                </a:lnTo>
                <a:lnTo>
                  <a:pt x="0" y="0"/>
                </a:lnTo>
                <a:close/>
              </a:path>
            </a:pathLst>
          </a:custGeom>
          <a:blipFill>
            <a:blip r:embed="rId2">
              <a:alphaModFix amt="34000"/>
            </a:blip>
            <a:stretch>
              <a:fillRect/>
            </a:stretch>
          </a:blipFill>
        </p:spPr>
        <p:txBody>
          <a:bodyPr/>
          <a:lstStyle/>
          <a:p>
            <a:endParaRPr lang="en-CA"/>
          </a:p>
        </p:txBody>
      </p:sp>
      <p:grpSp>
        <p:nvGrpSpPr>
          <p:cNvPr id="3" name="Group 3"/>
          <p:cNvGrpSpPr/>
          <p:nvPr/>
        </p:nvGrpSpPr>
        <p:grpSpPr>
          <a:xfrm>
            <a:off x="1280841" y="2060116"/>
            <a:ext cx="10018893" cy="6394231"/>
            <a:chOff x="0" y="-28575"/>
            <a:chExt cx="13358524" cy="8525641"/>
          </a:xfrm>
        </p:grpSpPr>
        <p:sp>
          <p:nvSpPr>
            <p:cNvPr id="4" name="TextBox 4"/>
            <p:cNvSpPr txBox="1"/>
            <p:nvPr/>
          </p:nvSpPr>
          <p:spPr>
            <a:xfrm>
              <a:off x="0" y="-28575"/>
              <a:ext cx="13358524" cy="4731381"/>
            </a:xfrm>
            <a:prstGeom prst="rect">
              <a:avLst/>
            </a:prstGeom>
          </p:spPr>
          <p:txBody>
            <a:bodyPr lIns="0" tIns="0" rIns="0" bIns="0" rtlCol="0" anchor="t">
              <a:spAutoFit/>
            </a:bodyPr>
            <a:lstStyle/>
            <a:p>
              <a:pPr marL="0" lvl="0" indent="0" algn="l">
                <a:lnSpc>
                  <a:spcPts val="3482"/>
                </a:lnSpc>
              </a:pPr>
              <a:r>
                <a:rPr lang="en-US" sz="2400" dirty="0">
                  <a:solidFill>
                    <a:srgbClr val="212121"/>
                  </a:solidFill>
                  <a:latin typeface="Arial"/>
                </a:rPr>
                <a:t>Odors – It’s often difficult to detect odors in your own home, but if you have pets, previous moisture damage, or smoke cigarettes or cigars in your house, these lingering odors will raise red flags with potential buyers. </a:t>
              </a:r>
            </a:p>
            <a:p>
              <a:pPr marL="0" lvl="0" indent="0" algn="l">
                <a:lnSpc>
                  <a:spcPts val="3482"/>
                </a:lnSpc>
              </a:pPr>
              <a:endParaRPr lang="en-US" sz="2400" dirty="0">
                <a:solidFill>
                  <a:srgbClr val="212121"/>
                </a:solidFill>
                <a:latin typeface="Arial"/>
              </a:endParaRPr>
            </a:p>
            <a:p>
              <a:pPr marL="0" lvl="0" indent="0" algn="l">
                <a:lnSpc>
                  <a:spcPts val="3482"/>
                </a:lnSpc>
              </a:pPr>
              <a:r>
                <a:rPr lang="en-US" sz="2400" dirty="0">
                  <a:solidFill>
                    <a:srgbClr val="212121"/>
                  </a:solidFill>
                  <a:latin typeface="Arial"/>
                </a:rPr>
                <a:t>Avoid covering these with artificial air fresheners and instead work to remove the source. Remove pets from the property if possible for the time the house is on the market, fix damaged areas, air out the house, paint the walls, and smoke outside.</a:t>
              </a:r>
            </a:p>
          </p:txBody>
        </p:sp>
        <p:pic>
          <p:nvPicPr>
            <p:cNvPr id="5" name="Picture 5"/>
            <p:cNvPicPr>
              <a:picLocks noChangeAspect="1"/>
            </p:cNvPicPr>
            <p:nvPr/>
          </p:nvPicPr>
          <p:blipFill>
            <a:blip r:embed="rId3"/>
            <a:srcRect/>
            <a:stretch>
              <a:fillRect/>
            </a:stretch>
          </p:blipFill>
          <p:spPr>
            <a:xfrm>
              <a:off x="0" y="6767887"/>
              <a:ext cx="8371759" cy="1729179"/>
            </a:xfrm>
            <a:prstGeom prst="rect">
              <a:avLst/>
            </a:prstGeom>
          </p:spPr>
        </p:pic>
      </p:grpSp>
      <p:sp>
        <p:nvSpPr>
          <p:cNvPr id="6" name="AutoShape 6"/>
          <p:cNvSpPr/>
          <p:nvPr/>
        </p:nvSpPr>
        <p:spPr>
          <a:xfrm>
            <a:off x="0" y="-138594"/>
            <a:ext cx="299367" cy="10564189"/>
          </a:xfrm>
          <a:prstGeom prst="rect">
            <a:avLst/>
          </a:prstGeom>
          <a:solidFill>
            <a:srgbClr val="212121"/>
          </a:solidFill>
        </p:spPr>
        <p:txBody>
          <a:bodyPr/>
          <a:lstStyle/>
          <a:p>
            <a:endParaRPr lang="en-CA"/>
          </a:p>
        </p:txBody>
      </p:sp>
      <p:sp>
        <p:nvSpPr>
          <p:cNvPr id="7" name="AutoShape 7"/>
          <p:cNvSpPr/>
          <p:nvPr/>
        </p:nvSpPr>
        <p:spPr>
          <a:xfrm>
            <a:off x="0" y="-138594"/>
            <a:ext cx="299367" cy="2477174"/>
          </a:xfrm>
          <a:prstGeom prst="rect">
            <a:avLst/>
          </a:prstGeom>
          <a:solidFill>
            <a:srgbClr val="FFFFFF"/>
          </a:solidFill>
        </p:spPr>
        <p:txBody>
          <a:bodyPr/>
          <a:lstStyle/>
          <a:p>
            <a:endParaRPr lang="en-CA"/>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DBAB1"/>
        </a:solidFill>
        <a:effectLst/>
      </p:bgPr>
    </p:bg>
    <p:spTree>
      <p:nvGrpSpPr>
        <p:cNvPr id="1" name=""/>
        <p:cNvGrpSpPr/>
        <p:nvPr/>
      </p:nvGrpSpPr>
      <p:grpSpPr>
        <a:xfrm>
          <a:off x="0" y="0"/>
          <a:ext cx="0" cy="0"/>
          <a:chOff x="0" y="0"/>
          <a:chExt cx="0" cy="0"/>
        </a:xfrm>
      </p:grpSpPr>
      <p:grpSp>
        <p:nvGrpSpPr>
          <p:cNvPr id="2" name="Group 2"/>
          <p:cNvGrpSpPr/>
          <p:nvPr/>
        </p:nvGrpSpPr>
        <p:grpSpPr>
          <a:xfrm>
            <a:off x="705019" y="1114030"/>
            <a:ext cx="10018893" cy="7231354"/>
            <a:chOff x="0" y="-28575"/>
            <a:chExt cx="13358524" cy="9641806"/>
          </a:xfrm>
        </p:grpSpPr>
        <p:sp>
          <p:nvSpPr>
            <p:cNvPr id="3" name="TextBox 3"/>
            <p:cNvSpPr txBox="1"/>
            <p:nvPr/>
          </p:nvSpPr>
          <p:spPr>
            <a:xfrm>
              <a:off x="0" y="-28575"/>
              <a:ext cx="13358524" cy="7261988"/>
            </a:xfrm>
            <a:prstGeom prst="rect">
              <a:avLst/>
            </a:prstGeom>
          </p:spPr>
          <p:txBody>
            <a:bodyPr lIns="0" tIns="0" rIns="0" bIns="0" rtlCol="0" anchor="t">
              <a:spAutoFit/>
            </a:bodyPr>
            <a:lstStyle/>
            <a:p>
              <a:pPr marL="0" lvl="0" indent="0" algn="l">
                <a:lnSpc>
                  <a:spcPts val="3942"/>
                </a:lnSpc>
              </a:pPr>
              <a:r>
                <a:rPr lang="en-US" sz="2400" dirty="0">
                  <a:solidFill>
                    <a:srgbClr val="212121"/>
                  </a:solidFill>
                  <a:latin typeface="Arial"/>
                </a:rPr>
                <a:t>Poor Listing Photos – If your Realtor does not include professional photography as a part of your listing package, consider investing in this yourself – 90% of home buyers shop online first! </a:t>
              </a:r>
            </a:p>
            <a:p>
              <a:pPr marL="0" lvl="0" indent="0" algn="l">
                <a:lnSpc>
                  <a:spcPts val="3942"/>
                </a:lnSpc>
              </a:pPr>
              <a:endParaRPr lang="en-US" sz="2400" dirty="0">
                <a:solidFill>
                  <a:srgbClr val="212121"/>
                </a:solidFill>
                <a:latin typeface="Arial"/>
              </a:endParaRPr>
            </a:p>
            <a:p>
              <a:pPr marL="0" lvl="0" indent="0" algn="l">
                <a:lnSpc>
                  <a:spcPts val="3942"/>
                </a:lnSpc>
              </a:pPr>
              <a:r>
                <a:rPr lang="en-US" sz="2400" dirty="0">
                  <a:solidFill>
                    <a:srgbClr val="212121"/>
                  </a:solidFill>
                  <a:latin typeface="Arial"/>
                </a:rPr>
                <a:t>Make sure your home is properly staged and prepared for photography. You’ve worked hard to set up your home to sell, be sure that this comes through with quality photos as well.</a:t>
              </a:r>
            </a:p>
            <a:p>
              <a:pPr marL="0" lvl="0" indent="0" algn="l">
                <a:lnSpc>
                  <a:spcPts val="3942"/>
                </a:lnSpc>
              </a:pPr>
              <a:endParaRPr lang="en-US" sz="2400" dirty="0">
                <a:solidFill>
                  <a:srgbClr val="212121"/>
                </a:solidFill>
                <a:latin typeface="Arial"/>
              </a:endParaRPr>
            </a:p>
            <a:p>
              <a:pPr marL="0" lvl="0" indent="0" algn="l">
                <a:lnSpc>
                  <a:spcPts val="3942"/>
                </a:lnSpc>
              </a:pPr>
              <a:r>
                <a:rPr lang="en-US" sz="2400" b="1" dirty="0">
                  <a:solidFill>
                    <a:schemeClr val="accent1">
                      <a:lumMod val="75000"/>
                    </a:schemeClr>
                  </a:solidFill>
                  <a:latin typeface="Arial"/>
                </a:rPr>
                <a:t>FYI – Professional photos are so important when marketing your home, that Stage and Style provides professional photos with every staging package.</a:t>
              </a:r>
            </a:p>
          </p:txBody>
        </p:sp>
        <p:pic>
          <p:nvPicPr>
            <p:cNvPr id="4" name="Picture 4"/>
            <p:cNvPicPr>
              <a:picLocks noChangeAspect="1"/>
            </p:cNvPicPr>
            <p:nvPr/>
          </p:nvPicPr>
          <p:blipFill>
            <a:blip r:embed="rId2"/>
            <a:srcRect/>
            <a:stretch>
              <a:fillRect/>
            </a:stretch>
          </p:blipFill>
          <p:spPr>
            <a:xfrm>
              <a:off x="380775" y="7884052"/>
              <a:ext cx="8371759" cy="1729179"/>
            </a:xfrm>
            <a:prstGeom prst="rect">
              <a:avLst/>
            </a:prstGeom>
          </p:spPr>
        </p:pic>
      </p:grpSp>
      <p:sp>
        <p:nvSpPr>
          <p:cNvPr id="5" name="AutoShape 5"/>
          <p:cNvSpPr/>
          <p:nvPr/>
        </p:nvSpPr>
        <p:spPr>
          <a:xfrm>
            <a:off x="0" y="-138594"/>
            <a:ext cx="299367" cy="10564189"/>
          </a:xfrm>
          <a:prstGeom prst="rect">
            <a:avLst/>
          </a:prstGeom>
          <a:solidFill>
            <a:srgbClr val="212121"/>
          </a:solidFill>
        </p:spPr>
        <p:txBody>
          <a:bodyPr/>
          <a:lstStyle/>
          <a:p>
            <a:endParaRPr lang="en-CA"/>
          </a:p>
        </p:txBody>
      </p:sp>
      <p:sp>
        <p:nvSpPr>
          <p:cNvPr id="6" name="AutoShape 6"/>
          <p:cNvSpPr/>
          <p:nvPr/>
        </p:nvSpPr>
        <p:spPr>
          <a:xfrm>
            <a:off x="0" y="-138594"/>
            <a:ext cx="299367" cy="2477174"/>
          </a:xfrm>
          <a:prstGeom prst="rect">
            <a:avLst/>
          </a:prstGeom>
          <a:solidFill>
            <a:srgbClr val="FFFFFF"/>
          </a:solidFill>
        </p:spPr>
        <p:txBody>
          <a:bodyPr/>
          <a:lstStyle/>
          <a:p>
            <a:endParaRPr lang="en-CA"/>
          </a:p>
        </p:txBody>
      </p:sp>
      <p:sp>
        <p:nvSpPr>
          <p:cNvPr id="7" name="Freeform 7"/>
          <p:cNvSpPr/>
          <p:nvPr/>
        </p:nvSpPr>
        <p:spPr>
          <a:xfrm>
            <a:off x="11129565" y="796590"/>
            <a:ext cx="6856203" cy="8229600"/>
          </a:xfrm>
          <a:custGeom>
            <a:avLst/>
            <a:gdLst/>
            <a:ahLst/>
            <a:cxnLst/>
            <a:rect l="l" t="t" r="r" b="b"/>
            <a:pathLst>
              <a:path w="6856203" h="8229600">
                <a:moveTo>
                  <a:pt x="0" y="0"/>
                </a:moveTo>
                <a:lnTo>
                  <a:pt x="6856203" y="0"/>
                </a:lnTo>
                <a:lnTo>
                  <a:pt x="6856203" y="8229600"/>
                </a:lnTo>
                <a:lnTo>
                  <a:pt x="0" y="8229600"/>
                </a:lnTo>
                <a:lnTo>
                  <a:pt x="0" y="0"/>
                </a:lnTo>
                <a:close/>
              </a:path>
            </a:pathLst>
          </a:custGeom>
          <a:blipFill>
            <a:blip r:embed="rId3">
              <a:alphaModFix amt="73000"/>
            </a:blip>
            <a:stretch>
              <a:fillRect l="-51914" r="-28132"/>
            </a:stretch>
          </a:blipFill>
        </p:spPr>
        <p:txBody>
          <a:bodyPr/>
          <a:lstStyle/>
          <a:p>
            <a:endParaRPr lang="en-CA"/>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834</Words>
  <Application>Microsoft Office PowerPoint</Application>
  <PresentationFormat>Custom</PresentationFormat>
  <Paragraphs>52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 Bold</vt:lpstr>
      <vt:lpstr>Arimo</vt:lpstr>
      <vt:lpstr>Arial</vt:lpstr>
      <vt:lpstr>Calibri</vt:lpstr>
      <vt:lpstr>Avenir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Top10MistakesSellersMakeTemplate-1472757944664.doc - Presentation</dc:title>
  <cp:lastModifiedBy>Stage and Style</cp:lastModifiedBy>
  <cp:revision>1</cp:revision>
  <dcterms:created xsi:type="dcterms:W3CDTF">2006-08-16T00:00:00Z</dcterms:created>
  <dcterms:modified xsi:type="dcterms:W3CDTF">2024-10-15T15:35:59Z</dcterms:modified>
  <dc:identifier>DAGHFXD42yc</dc:identifier>
</cp:coreProperties>
</file>